
<file path=[Content_Types].xml><?xml version="1.0" encoding="utf-8"?>
<Types xmlns="http://schemas.openxmlformats.org/package/2006/content-types">
  <Default Extension="fntdata" ContentType="application/x-fontdata"/>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12192000" cy="6858000"/>
  <p:notesSz cx="6858000" cy="9144000"/>
  <p:embeddedFontLst>
    <p:embeddedFont>
      <p:font typeface="Arial Black" panose="020B0A04020102020204" pitchFamily="34" charset="0"/>
      <p:regular r:id="rId26"/>
      <p:bold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37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image" Target="../media/image8.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slide" Target="slide20.xml"/><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slide" Target="slide11.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slide" Target="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image" Target="../media/image3.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428625" y="319475"/>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3"/>
          <p:cNvSpPr txBox="1">
            <a:spLocks noGrp="1"/>
          </p:cNvSpPr>
          <p:nvPr>
            <p:ph type="ctrTitle"/>
          </p:nvPr>
        </p:nvSpPr>
        <p:spPr>
          <a:xfrm>
            <a:off x="799070" y="570428"/>
            <a:ext cx="10453816" cy="2263388"/>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Stacking Wood for</a:t>
            </a:r>
            <a:br>
              <a:rPr lang="en-US" b="1"/>
            </a:br>
            <a:r>
              <a:rPr lang="en-US" b="1"/>
              <a:t>Maximum Heat, Longest Burning time, and Ambiance</a:t>
            </a:r>
            <a:endParaRPr/>
          </a:p>
        </p:txBody>
      </p:sp>
      <p:sp>
        <p:nvSpPr>
          <p:cNvPr id="86" name="Google Shape;86;p13"/>
          <p:cNvSpPr txBox="1">
            <a:spLocks noGrp="1"/>
          </p:cNvSpPr>
          <p:nvPr>
            <p:ph type="subTitle" idx="1"/>
          </p:nvPr>
        </p:nvSpPr>
        <p:spPr>
          <a:xfrm>
            <a:off x="799070" y="2959401"/>
            <a:ext cx="10453816" cy="226338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a:t>This Power Point presentation will guide you through instruction for:</a:t>
            </a:r>
            <a:endParaRPr/>
          </a:p>
          <a:p>
            <a:pPr marL="0" lvl="0" indent="0" algn="l" rtl="0">
              <a:lnSpc>
                <a:spcPct val="90000"/>
              </a:lnSpc>
              <a:spcBef>
                <a:spcPts val="1000"/>
              </a:spcBef>
              <a:spcAft>
                <a:spcPts val="0"/>
              </a:spcAft>
              <a:buClr>
                <a:schemeClr val="dk1"/>
              </a:buClr>
              <a:buSzPct val="100000"/>
              <a:buNone/>
            </a:pPr>
            <a:endParaRPr/>
          </a:p>
          <a:p>
            <a:pPr marL="342900" lvl="0" indent="-342900" algn="l" rtl="0">
              <a:lnSpc>
                <a:spcPct val="90000"/>
              </a:lnSpc>
              <a:spcBef>
                <a:spcPts val="1000"/>
              </a:spcBef>
              <a:spcAft>
                <a:spcPts val="0"/>
              </a:spcAft>
              <a:buClr>
                <a:schemeClr val="dk1"/>
              </a:buClr>
              <a:buSzPct val="100000"/>
              <a:buFont typeface="Arial"/>
              <a:buChar char="•"/>
            </a:pPr>
            <a:r>
              <a:rPr lang="en-US"/>
              <a:t>Stacking wood for a fire in a fireplace that will produce maximum heat to warm your room.</a:t>
            </a:r>
            <a:endParaRPr/>
          </a:p>
          <a:p>
            <a:pPr marL="342900" lvl="0" indent="-342900" algn="l" rtl="0">
              <a:lnSpc>
                <a:spcPct val="90000"/>
              </a:lnSpc>
              <a:spcBef>
                <a:spcPts val="1000"/>
              </a:spcBef>
              <a:spcAft>
                <a:spcPts val="0"/>
              </a:spcAft>
              <a:buClr>
                <a:schemeClr val="dk1"/>
              </a:buClr>
              <a:buSzPct val="100000"/>
              <a:buFont typeface="Arial"/>
              <a:buChar char="•"/>
            </a:pPr>
            <a:r>
              <a:rPr lang="en-US"/>
              <a:t>Stacking wood for a fire in a fireplace that will burn for the longest period of  time.</a:t>
            </a:r>
            <a:endParaRPr/>
          </a:p>
          <a:p>
            <a:pPr marL="342900" lvl="0" indent="-342900" algn="l" rtl="0">
              <a:lnSpc>
                <a:spcPct val="90000"/>
              </a:lnSpc>
              <a:spcBef>
                <a:spcPts val="1000"/>
              </a:spcBef>
              <a:spcAft>
                <a:spcPts val="0"/>
              </a:spcAft>
              <a:buClr>
                <a:schemeClr val="dk1"/>
              </a:buClr>
              <a:buSzPct val="100000"/>
              <a:buFont typeface="Arial"/>
              <a:buChar char="•"/>
            </a:pPr>
            <a:r>
              <a:rPr lang="en-US"/>
              <a:t>Stacking wood for a desired ambiance. </a:t>
            </a:r>
            <a:endParaRPr/>
          </a:p>
        </p:txBody>
      </p:sp>
      <p:sp>
        <p:nvSpPr>
          <p:cNvPr id="87" name="Google Shape;87;p13"/>
          <p:cNvSpPr/>
          <p:nvPr/>
        </p:nvSpPr>
        <p:spPr>
          <a:xfrm>
            <a:off x="6482080" y="511048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13"/>
          <p:cNvSpPr txBox="1"/>
          <p:nvPr/>
        </p:nvSpPr>
        <p:spPr>
          <a:xfrm>
            <a:off x="6482080" y="528993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sng" strike="noStrike" cap="none">
                <a:solidFill>
                  <a:schemeClr val="hlink"/>
                </a:solidFill>
                <a:latin typeface="Arial Black"/>
                <a:ea typeface="Arial Black"/>
                <a:cs typeface="Arial Black"/>
                <a:sym typeface="Arial Black"/>
                <a:hlinkClick r:id="" action="ppaction://hlinkshowjump?jump=nextslide"/>
              </a:rPr>
              <a:t>NEXT</a:t>
            </a:r>
            <a:endParaRPr sz="4000" b="0" i="0" u="none" strike="noStrike" cap="none">
              <a:solidFill>
                <a:schemeClr val="dk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2"/>
          <p:cNvSpPr/>
          <p:nvPr/>
        </p:nvSpPr>
        <p:spPr>
          <a:xfrm>
            <a:off x="378108" y="272277"/>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11" name="Google Shape;211;p22"/>
          <p:cNvSpPr txBox="1">
            <a:spLocks noGrp="1"/>
          </p:cNvSpPr>
          <p:nvPr>
            <p:ph type="subTitle" idx="1"/>
          </p:nvPr>
        </p:nvSpPr>
        <p:spPr>
          <a:xfrm>
            <a:off x="1533339" y="883291"/>
            <a:ext cx="9182787" cy="14187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a:p>
            <a:pPr marL="457200" lvl="0" indent="-457200" algn="l" rtl="0">
              <a:lnSpc>
                <a:spcPct val="90000"/>
              </a:lnSpc>
              <a:spcBef>
                <a:spcPts val="1000"/>
              </a:spcBef>
              <a:spcAft>
                <a:spcPts val="0"/>
              </a:spcAft>
              <a:buClr>
                <a:schemeClr val="dk1"/>
              </a:buClr>
              <a:buSzPts val="2400"/>
              <a:buFont typeface="Calibri"/>
              <a:buAutoNum type="arabicPeriod" startAt="3"/>
            </a:pPr>
            <a:r>
              <a:rPr lang="en-US"/>
              <a:t>Place kindling on top of the smaller pieces of wood and under the fire grate.</a:t>
            </a:r>
            <a:endParaRPr/>
          </a:p>
          <a:p>
            <a:pPr marL="0" lvl="0" indent="0" algn="ctr" rtl="0">
              <a:lnSpc>
                <a:spcPct val="90000"/>
              </a:lnSpc>
              <a:spcBef>
                <a:spcPts val="1000"/>
              </a:spcBef>
              <a:spcAft>
                <a:spcPts val="0"/>
              </a:spcAft>
              <a:buClr>
                <a:schemeClr val="dk1"/>
              </a:buClr>
              <a:buSzPts val="2400"/>
              <a:buNone/>
            </a:pPr>
            <a:endParaRPr/>
          </a:p>
        </p:txBody>
      </p:sp>
      <p:sp>
        <p:nvSpPr>
          <p:cNvPr id="212" name="Google Shape;212;p22"/>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22"/>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214" name="Google Shape;214;p22"/>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22"/>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216" name="Google Shape;216;p22"/>
          <p:cNvSpPr txBox="1"/>
          <p:nvPr/>
        </p:nvSpPr>
        <p:spPr>
          <a:xfrm>
            <a:off x="991217" y="272277"/>
            <a:ext cx="106232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burn for a long period of time.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7" name="Google Shape;217;p22" descr="A picture containing indoor, oven, open, fireplace&#10;&#10;Description automatically generated"/>
          <p:cNvPicPr preferRelativeResize="0"/>
          <p:nvPr/>
        </p:nvPicPr>
        <p:blipFill rotWithShape="1">
          <a:blip r:embed="rId3">
            <a:alphaModFix/>
          </a:blip>
          <a:srcRect/>
          <a:stretch/>
        </p:blipFill>
        <p:spPr>
          <a:xfrm>
            <a:off x="1859234" y="2533271"/>
            <a:ext cx="3916380" cy="2593965"/>
          </a:xfrm>
          <a:prstGeom prst="rect">
            <a:avLst/>
          </a:prstGeom>
          <a:noFill/>
          <a:ln>
            <a:noFill/>
          </a:ln>
        </p:spPr>
      </p:pic>
      <p:pic>
        <p:nvPicPr>
          <p:cNvPr id="218" name="Google Shape;218;p22"/>
          <p:cNvPicPr preferRelativeResize="0"/>
          <p:nvPr/>
        </p:nvPicPr>
        <p:blipFill rotWithShape="1">
          <a:blip r:embed="rId4">
            <a:alphaModFix/>
          </a:blip>
          <a:srcRect/>
          <a:stretch/>
        </p:blipFill>
        <p:spPr>
          <a:xfrm rot="10800000">
            <a:off x="6580809" y="2533271"/>
            <a:ext cx="3477975" cy="2608481"/>
          </a:xfrm>
          <a:prstGeom prst="rect">
            <a:avLst/>
          </a:prstGeom>
          <a:noFill/>
          <a:ln>
            <a:noFill/>
          </a:ln>
        </p:spPr>
      </p:pic>
      <p:sp>
        <p:nvSpPr>
          <p:cNvPr id="219" name="Google Shape;219;p22"/>
          <p:cNvSpPr txBox="1"/>
          <p:nvPr/>
        </p:nvSpPr>
        <p:spPr>
          <a:xfrm>
            <a:off x="3058335" y="2076439"/>
            <a:ext cx="1656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Front View</a:t>
            </a:r>
            <a:endParaRPr/>
          </a:p>
        </p:txBody>
      </p:sp>
      <p:sp>
        <p:nvSpPr>
          <p:cNvPr id="220" name="Google Shape;220;p22"/>
          <p:cNvSpPr txBox="1"/>
          <p:nvPr/>
        </p:nvSpPr>
        <p:spPr>
          <a:xfrm>
            <a:off x="7622546" y="2066331"/>
            <a:ext cx="20706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Top-Down View</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3"/>
          <p:cNvSpPr/>
          <p:nvPr/>
        </p:nvSpPr>
        <p:spPr>
          <a:xfrm>
            <a:off x="348414" y="143732"/>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Black"/>
              <a:ea typeface="Arial Black"/>
              <a:cs typeface="Arial Black"/>
              <a:sym typeface="Arial Black"/>
            </a:endParaRPr>
          </a:p>
        </p:txBody>
      </p:sp>
      <p:sp>
        <p:nvSpPr>
          <p:cNvPr id="226" name="Google Shape;226;p23"/>
          <p:cNvSpPr/>
          <p:nvPr/>
        </p:nvSpPr>
        <p:spPr>
          <a:xfrm>
            <a:off x="8002191" y="5071635"/>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23">
            <a:hlinkClick r:id="" action="ppaction://hlinkshowjump?jump=nextslide"/>
          </p:cNvPr>
          <p:cNvSpPr txBox="1"/>
          <p:nvPr/>
        </p:nvSpPr>
        <p:spPr>
          <a:xfrm>
            <a:off x="7896836" y="5251092"/>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228" name="Google Shape;228;p23"/>
          <p:cNvSpPr/>
          <p:nvPr/>
        </p:nvSpPr>
        <p:spPr>
          <a:xfrm rot="10800000">
            <a:off x="999799" y="511048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23">
            <a:hlinkClick r:id="" action="ppaction://hlinkshowjump?jump=previousslide"/>
          </p:cNvPr>
          <p:cNvSpPr txBox="1"/>
          <p:nvPr/>
        </p:nvSpPr>
        <p:spPr>
          <a:xfrm>
            <a:off x="1111718" y="528993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230" name="Google Shape;230;p23"/>
          <p:cNvSpPr txBox="1"/>
          <p:nvPr/>
        </p:nvSpPr>
        <p:spPr>
          <a:xfrm>
            <a:off x="745958" y="430684"/>
            <a:ext cx="1004647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burn for a long period of time.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1" name="Google Shape;231;p23" descr="A picture containing indoor, fireplace, building, oven&#10;&#10;Description automatically generated"/>
          <p:cNvPicPr preferRelativeResize="0"/>
          <p:nvPr/>
        </p:nvPicPr>
        <p:blipFill rotWithShape="1">
          <a:blip r:embed="rId3">
            <a:alphaModFix/>
          </a:blip>
          <a:srcRect/>
          <a:stretch/>
        </p:blipFill>
        <p:spPr>
          <a:xfrm>
            <a:off x="8530322" y="986729"/>
            <a:ext cx="1878935" cy="1244489"/>
          </a:xfrm>
          <a:prstGeom prst="rect">
            <a:avLst/>
          </a:prstGeom>
          <a:noFill/>
          <a:ln>
            <a:noFill/>
          </a:ln>
        </p:spPr>
      </p:pic>
      <p:sp>
        <p:nvSpPr>
          <p:cNvPr id="234" name="Google Shape;234;p23"/>
          <p:cNvSpPr txBox="1"/>
          <p:nvPr/>
        </p:nvSpPr>
        <p:spPr>
          <a:xfrm>
            <a:off x="1376148" y="1239263"/>
            <a:ext cx="6263439" cy="46092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dirty="0">
                <a:solidFill>
                  <a:schemeClr val="dk1"/>
                </a:solidFill>
                <a:latin typeface="Calibri"/>
                <a:ea typeface="Calibri"/>
                <a:cs typeface="Calibri"/>
                <a:sym typeface="Calibri"/>
              </a:rPr>
              <a:t>Using the photos and a separate sheet of paper, write the steps for stacking wood for a fire that will burn for a long period of time.</a:t>
            </a:r>
            <a:endParaRPr dirty="0"/>
          </a:p>
          <a:p>
            <a:pPr marL="0" marR="0" lvl="0" indent="0" algn="l" rtl="0">
              <a:lnSpc>
                <a:spcPct val="90000"/>
              </a:lnSpc>
              <a:spcBef>
                <a:spcPts val="100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dirty="0">
                <a:solidFill>
                  <a:schemeClr val="dk1"/>
                </a:solidFill>
                <a:latin typeface="Calibri"/>
                <a:ea typeface="Calibri"/>
                <a:cs typeface="Calibri"/>
                <a:sym typeface="Calibri"/>
              </a:rPr>
              <a:t>Hint:</a:t>
            </a:r>
            <a:endParaRPr dirty="0"/>
          </a:p>
          <a:p>
            <a:pPr marL="0" marR="0" lvl="0" indent="0" algn="l" rtl="0">
              <a:lnSpc>
                <a:spcPct val="90000"/>
              </a:lnSpc>
              <a:spcBef>
                <a:spcPts val="1000"/>
              </a:spcBef>
              <a:spcAft>
                <a:spcPts val="0"/>
              </a:spcAft>
              <a:buClr>
                <a:schemeClr val="dk1"/>
              </a:buClr>
              <a:buSzPts val="2400"/>
              <a:buFont typeface="Arial"/>
              <a:buNone/>
            </a:pPr>
            <a:r>
              <a:rPr lang="en-US" sz="2400" dirty="0">
                <a:solidFill>
                  <a:schemeClr val="dk1"/>
                </a:solidFill>
                <a:latin typeface="Calibri"/>
                <a:ea typeface="Calibri"/>
                <a:cs typeface="Calibri"/>
                <a:sym typeface="Calibri"/>
              </a:rPr>
              <a:t>The fire will burn from the top down causing the fire to burn longer.</a:t>
            </a:r>
            <a:endParaRPr dirty="0"/>
          </a:p>
          <a:p>
            <a:pPr marL="0" marR="0" lvl="0" indent="0" algn="ctr" rtl="0">
              <a:lnSpc>
                <a:spcPct val="90000"/>
              </a:lnSpc>
              <a:spcBef>
                <a:spcPts val="100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p:txBody>
      </p:sp>
      <p:pic>
        <p:nvPicPr>
          <p:cNvPr id="232" name="Google Shape;232;p23" descr="A picture containing indoor, oven, fireplace, door&#10;&#10;Description automatically generated"/>
          <p:cNvPicPr preferRelativeResize="0"/>
          <p:nvPr/>
        </p:nvPicPr>
        <p:blipFill rotWithShape="1">
          <a:blip r:embed="rId4">
            <a:alphaModFix/>
          </a:blip>
          <a:srcRect/>
          <a:stretch/>
        </p:blipFill>
        <p:spPr>
          <a:xfrm>
            <a:off x="8553882" y="2328404"/>
            <a:ext cx="1855375" cy="1228885"/>
          </a:xfrm>
          <a:prstGeom prst="rect">
            <a:avLst/>
          </a:prstGeom>
          <a:noFill/>
          <a:ln>
            <a:noFill/>
          </a:ln>
        </p:spPr>
      </p:pic>
      <p:pic>
        <p:nvPicPr>
          <p:cNvPr id="233" name="Google Shape;233;p23" descr="A picture containing indoor, oven, open, fireplace&#10;&#10;Description automatically generated"/>
          <p:cNvPicPr preferRelativeResize="0"/>
          <p:nvPr/>
        </p:nvPicPr>
        <p:blipFill rotWithShape="1">
          <a:blip r:embed="rId5">
            <a:alphaModFix/>
          </a:blip>
          <a:srcRect/>
          <a:stretch/>
        </p:blipFill>
        <p:spPr>
          <a:xfrm>
            <a:off x="8553882" y="3692217"/>
            <a:ext cx="1878935" cy="1244489"/>
          </a:xfrm>
          <a:prstGeom prst="rect">
            <a:avLst/>
          </a:prstGeom>
          <a:noFill/>
          <a:ln>
            <a:noFill/>
          </a:ln>
        </p:spPr>
      </p:pic>
      <p:sp>
        <p:nvSpPr>
          <p:cNvPr id="235" name="Google Shape;235;p23">
            <a:hlinkClick r:id="rId6" action="ppaction://hlinksldjump"/>
          </p:cNvPr>
          <p:cNvSpPr/>
          <p:nvPr/>
        </p:nvSpPr>
        <p:spPr>
          <a:xfrm>
            <a:off x="4580021" y="4385947"/>
            <a:ext cx="2259150" cy="1347537"/>
          </a:xfrm>
          <a:prstGeom prst="rect">
            <a:avLst/>
          </a:prstGeom>
          <a:solidFill>
            <a:schemeClr val="lt1"/>
          </a:solid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7CAAC"/>
                </a:solidFill>
                <a:latin typeface="Calibri"/>
                <a:ea typeface="Calibri"/>
                <a:cs typeface="Calibri"/>
                <a:sym typeface="Calibri"/>
              </a:rPr>
              <a:t>Click Here For </a:t>
            </a:r>
            <a:endParaRPr/>
          </a:p>
          <a:p>
            <a:pPr marL="0" marR="0" lvl="0" indent="0" algn="ctr" rtl="0">
              <a:spcBef>
                <a:spcPts val="0"/>
              </a:spcBef>
              <a:spcAft>
                <a:spcPts val="0"/>
              </a:spcAft>
              <a:buNone/>
            </a:pPr>
            <a:r>
              <a:rPr lang="en-US" sz="1800" b="1" u="sng">
                <a:solidFill>
                  <a:schemeClr val="hlink"/>
                </a:solidFill>
                <a:latin typeface="Calibri"/>
                <a:ea typeface="Calibri"/>
                <a:cs typeface="Calibri"/>
                <a:sym typeface="Calibri"/>
                <a:hlinkClick r:id="rId6" action="ppaction://hlinksldjump"/>
              </a:rPr>
              <a:t>Comparison</a:t>
            </a:r>
            <a:endParaRPr sz="1800" b="1">
              <a:solidFill>
                <a:srgbClr val="F7CAAC"/>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4"/>
          <p:cNvSpPr/>
          <p:nvPr/>
        </p:nvSpPr>
        <p:spPr>
          <a:xfrm>
            <a:off x="428625" y="166207"/>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24"/>
          <p:cNvSpPr txBox="1">
            <a:spLocks noGrp="1"/>
          </p:cNvSpPr>
          <p:nvPr>
            <p:ph type="subTitle" idx="1"/>
          </p:nvPr>
        </p:nvSpPr>
        <p:spPr>
          <a:xfrm>
            <a:off x="1571625" y="1209446"/>
            <a:ext cx="6242246" cy="49810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a:p>
            <a:pPr marL="457200" lvl="0" indent="-457200" algn="l" rtl="0">
              <a:lnSpc>
                <a:spcPct val="90000"/>
              </a:lnSpc>
              <a:spcBef>
                <a:spcPts val="1000"/>
              </a:spcBef>
              <a:spcAft>
                <a:spcPts val="0"/>
              </a:spcAft>
              <a:buClr>
                <a:schemeClr val="dk1"/>
              </a:buClr>
              <a:buSzPts val="2400"/>
              <a:buFont typeface="Calibri"/>
              <a:buAutoNum type="arabicPeriod"/>
            </a:pPr>
            <a:r>
              <a:rPr lang="en-US"/>
              <a:t>Remove the fire grate from the fireplace.</a:t>
            </a:r>
            <a:endParaRPr/>
          </a:p>
          <a:p>
            <a:pPr marL="457200" lvl="0" indent="-457200" algn="l" rtl="0">
              <a:lnSpc>
                <a:spcPct val="90000"/>
              </a:lnSpc>
              <a:spcBef>
                <a:spcPts val="1000"/>
              </a:spcBef>
              <a:spcAft>
                <a:spcPts val="0"/>
              </a:spcAft>
              <a:buClr>
                <a:schemeClr val="dk1"/>
              </a:buClr>
              <a:buSzPts val="2400"/>
              <a:buFont typeface="Calibri"/>
              <a:buAutoNum type="arabicPeriod"/>
            </a:pPr>
            <a:r>
              <a:rPr lang="en-US"/>
              <a:t>Place three midsized pieces of wood in a tepee formation in the fireplace.</a:t>
            </a:r>
            <a:endParaRPr/>
          </a:p>
          <a:p>
            <a:pPr marL="457200" lvl="0" indent="-457200" algn="l" rtl="0">
              <a:lnSpc>
                <a:spcPct val="90000"/>
              </a:lnSpc>
              <a:spcBef>
                <a:spcPts val="1000"/>
              </a:spcBef>
              <a:spcAft>
                <a:spcPts val="0"/>
              </a:spcAft>
              <a:buClr>
                <a:schemeClr val="dk1"/>
              </a:buClr>
              <a:buSzPts val="2400"/>
              <a:buFont typeface="Calibri"/>
              <a:buAutoNum type="arabicPeriod"/>
            </a:pPr>
            <a:r>
              <a:rPr lang="en-US"/>
              <a:t>Place kindling in the tepee formation.</a:t>
            </a:r>
            <a:endParaRPr/>
          </a:p>
          <a:p>
            <a:pPr marL="457200" lvl="0" indent="-457200" algn="l" rtl="0">
              <a:lnSpc>
                <a:spcPct val="90000"/>
              </a:lnSpc>
              <a:spcBef>
                <a:spcPts val="1000"/>
              </a:spcBef>
              <a:spcAft>
                <a:spcPts val="0"/>
              </a:spcAft>
              <a:buClr>
                <a:schemeClr val="dk1"/>
              </a:buClr>
              <a:buSzPts val="2400"/>
              <a:buFont typeface="Calibri"/>
              <a:buAutoNum type="arabicPeriod"/>
            </a:pPr>
            <a:r>
              <a:rPr lang="en-US"/>
              <a:t>When fire has ignited, continue to add wood to the fire in the tepee formation.</a:t>
            </a:r>
            <a:endParaRPr/>
          </a:p>
          <a:p>
            <a:pPr marL="0" lvl="0" indent="0" algn="l" rtl="0">
              <a:lnSpc>
                <a:spcPct val="90000"/>
              </a:lnSpc>
              <a:spcBef>
                <a:spcPts val="1000"/>
              </a:spcBef>
              <a:spcAft>
                <a:spcPts val="0"/>
              </a:spcAft>
              <a:buClr>
                <a:schemeClr val="dk1"/>
              </a:buClr>
              <a:buSzPts val="2400"/>
              <a:buNone/>
            </a:pPr>
            <a:r>
              <a:rPr lang="en-US"/>
              <a:t>The fire will burn from the middle to the top causing hot flames, cools flames, and several hues of umber.</a:t>
            </a:r>
            <a:endParaRPr/>
          </a:p>
          <a:p>
            <a:pPr marL="0" lvl="0" indent="0" algn="ctr" rtl="0">
              <a:lnSpc>
                <a:spcPct val="90000"/>
              </a:lnSpc>
              <a:spcBef>
                <a:spcPts val="1000"/>
              </a:spcBef>
              <a:spcAft>
                <a:spcPts val="0"/>
              </a:spcAft>
              <a:buClr>
                <a:schemeClr val="dk1"/>
              </a:buClr>
              <a:buSzPts val="2400"/>
              <a:buNone/>
            </a:pPr>
            <a:endParaRPr/>
          </a:p>
        </p:txBody>
      </p:sp>
      <p:sp>
        <p:nvSpPr>
          <p:cNvPr id="242" name="Google Shape;242;p24"/>
          <p:cNvSpPr/>
          <p:nvPr/>
        </p:nvSpPr>
        <p:spPr>
          <a:xfrm>
            <a:off x="7886562" y="5125115"/>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24"/>
          <p:cNvSpPr txBox="1"/>
          <p:nvPr/>
        </p:nvSpPr>
        <p:spPr>
          <a:xfrm>
            <a:off x="7886562" y="5304572"/>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244" name="Google Shape;244;p24"/>
          <p:cNvSpPr/>
          <p:nvPr/>
        </p:nvSpPr>
        <p:spPr>
          <a:xfrm rot="10800000">
            <a:off x="1028700" y="5132484"/>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24"/>
          <p:cNvSpPr txBox="1"/>
          <p:nvPr/>
        </p:nvSpPr>
        <p:spPr>
          <a:xfrm>
            <a:off x="1140619" y="5304572"/>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246" name="Google Shape;246;p24"/>
          <p:cNvSpPr txBox="1"/>
          <p:nvPr/>
        </p:nvSpPr>
        <p:spPr>
          <a:xfrm>
            <a:off x="939716" y="545432"/>
            <a:ext cx="1022684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give a colorful ambiance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7" name="Google Shape;247;p24" descr="A picture containing fireplace, open&#10;&#10;Description automatically generated"/>
          <p:cNvPicPr preferRelativeResize="0"/>
          <p:nvPr/>
        </p:nvPicPr>
        <p:blipFill rotWithShape="1">
          <a:blip r:embed="rId3">
            <a:alphaModFix/>
          </a:blip>
          <a:srcRect/>
          <a:stretch/>
        </p:blipFill>
        <p:spPr>
          <a:xfrm>
            <a:off x="8419988" y="2411998"/>
            <a:ext cx="1944604" cy="1287985"/>
          </a:xfrm>
          <a:prstGeom prst="rect">
            <a:avLst/>
          </a:prstGeom>
          <a:noFill/>
          <a:ln>
            <a:noFill/>
          </a:ln>
        </p:spPr>
      </p:pic>
      <p:pic>
        <p:nvPicPr>
          <p:cNvPr id="248" name="Google Shape;248;p24" descr="A picture containing oven, fireplace, open, grill&#10;&#10;Description automatically generated"/>
          <p:cNvPicPr preferRelativeResize="0"/>
          <p:nvPr/>
        </p:nvPicPr>
        <p:blipFill rotWithShape="1">
          <a:blip r:embed="rId4">
            <a:alphaModFix/>
          </a:blip>
          <a:srcRect/>
          <a:stretch/>
        </p:blipFill>
        <p:spPr>
          <a:xfrm>
            <a:off x="8451178" y="3778886"/>
            <a:ext cx="1913414" cy="1267326"/>
          </a:xfrm>
          <a:prstGeom prst="rect">
            <a:avLst/>
          </a:prstGeom>
          <a:noFill/>
          <a:ln>
            <a:noFill/>
          </a:ln>
        </p:spPr>
      </p:pic>
      <p:pic>
        <p:nvPicPr>
          <p:cNvPr id="249" name="Google Shape;249;p24" descr="A picture containing indoor, oven, open, fireplace&#10;&#10;Description automatically generated"/>
          <p:cNvPicPr preferRelativeResize="0"/>
          <p:nvPr/>
        </p:nvPicPr>
        <p:blipFill rotWithShape="1">
          <a:blip r:embed="rId5">
            <a:alphaModFix/>
          </a:blip>
          <a:srcRect/>
          <a:stretch/>
        </p:blipFill>
        <p:spPr>
          <a:xfrm>
            <a:off x="8419988" y="1055935"/>
            <a:ext cx="1928261" cy="12771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5"/>
          <p:cNvSpPr/>
          <p:nvPr/>
        </p:nvSpPr>
        <p:spPr>
          <a:xfrm>
            <a:off x="378108" y="248214"/>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sng">
                <a:solidFill>
                  <a:schemeClr val="hlink"/>
                </a:solidFill>
                <a:latin typeface="Arial Black"/>
                <a:ea typeface="Arial Black"/>
                <a:cs typeface="Arial Black"/>
                <a:sym typeface="Arial Black"/>
                <a:hlinkClick r:id="" action="ppaction://hlinkshowjump?jump=nextslide"/>
              </a:rPr>
              <a:t>NEXT</a:t>
            </a:r>
            <a:endParaRPr sz="1800">
              <a:solidFill>
                <a:schemeClr val="lt1"/>
              </a:solidFill>
              <a:latin typeface="Calibri"/>
              <a:ea typeface="Calibri"/>
              <a:cs typeface="Calibri"/>
              <a:sym typeface="Calibri"/>
            </a:endParaRPr>
          </a:p>
        </p:txBody>
      </p:sp>
      <p:sp>
        <p:nvSpPr>
          <p:cNvPr id="255" name="Google Shape;255;p25"/>
          <p:cNvSpPr txBox="1">
            <a:spLocks noGrp="1"/>
          </p:cNvSpPr>
          <p:nvPr>
            <p:ph type="subTitle" idx="1"/>
          </p:nvPr>
        </p:nvSpPr>
        <p:spPr>
          <a:xfrm>
            <a:off x="1533339" y="883291"/>
            <a:ext cx="9182787" cy="14187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a:p>
            <a:pPr marL="457200" lvl="0" indent="-457200" algn="l" rtl="0">
              <a:lnSpc>
                <a:spcPct val="90000"/>
              </a:lnSpc>
              <a:spcBef>
                <a:spcPts val="1000"/>
              </a:spcBef>
              <a:spcAft>
                <a:spcPts val="0"/>
              </a:spcAft>
              <a:buClr>
                <a:schemeClr val="dk1"/>
              </a:buClr>
              <a:buSzPts val="2400"/>
              <a:buFont typeface="Calibri"/>
              <a:buAutoNum type="arabicPeriod"/>
            </a:pPr>
            <a:r>
              <a:rPr lang="en-US"/>
              <a:t>Remove the fire grate from the fireplace.</a:t>
            </a:r>
            <a:endParaRPr/>
          </a:p>
          <a:p>
            <a:pPr marL="0" lvl="0" indent="0" algn="ctr" rtl="0">
              <a:lnSpc>
                <a:spcPct val="90000"/>
              </a:lnSpc>
              <a:spcBef>
                <a:spcPts val="1000"/>
              </a:spcBef>
              <a:spcAft>
                <a:spcPts val="0"/>
              </a:spcAft>
              <a:buClr>
                <a:schemeClr val="dk1"/>
              </a:buClr>
              <a:buSzPts val="2400"/>
              <a:buNone/>
            </a:pPr>
            <a:endParaRPr/>
          </a:p>
        </p:txBody>
      </p:sp>
      <p:sp>
        <p:nvSpPr>
          <p:cNvPr id="256" name="Google Shape;256;p25"/>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25"/>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258" name="Google Shape;258;p25"/>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25"/>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260" name="Google Shape;260;p25"/>
          <p:cNvSpPr txBox="1"/>
          <p:nvPr/>
        </p:nvSpPr>
        <p:spPr>
          <a:xfrm>
            <a:off x="991217" y="272277"/>
            <a:ext cx="106232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give a colorful ambiance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25"/>
          <p:cNvSpPr txBox="1"/>
          <p:nvPr/>
        </p:nvSpPr>
        <p:spPr>
          <a:xfrm>
            <a:off x="5474367" y="1932711"/>
            <a:ext cx="1656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Front View</a:t>
            </a:r>
            <a:endParaRPr/>
          </a:p>
        </p:txBody>
      </p:sp>
      <p:pic>
        <p:nvPicPr>
          <p:cNvPr id="262" name="Google Shape;262;p25" descr="A picture containing indoor, oven, open, fireplace&#10;&#10;Description automatically generated"/>
          <p:cNvPicPr preferRelativeResize="0"/>
          <p:nvPr/>
        </p:nvPicPr>
        <p:blipFill rotWithShape="1">
          <a:blip r:embed="rId3">
            <a:alphaModFix/>
          </a:blip>
          <a:srcRect/>
          <a:stretch/>
        </p:blipFill>
        <p:spPr>
          <a:xfrm>
            <a:off x="4062794" y="2445771"/>
            <a:ext cx="4006601" cy="26537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6"/>
          <p:cNvSpPr/>
          <p:nvPr/>
        </p:nvSpPr>
        <p:spPr>
          <a:xfrm>
            <a:off x="365459" y="244266"/>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26"/>
          <p:cNvSpPr/>
          <p:nvPr/>
        </p:nvSpPr>
        <p:spPr>
          <a:xfrm>
            <a:off x="365459" y="272277"/>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sng">
                <a:solidFill>
                  <a:schemeClr val="hlink"/>
                </a:solidFill>
                <a:latin typeface="Arial Black"/>
                <a:ea typeface="Arial Black"/>
                <a:cs typeface="Arial Black"/>
                <a:sym typeface="Arial Black"/>
                <a:hlinkClick r:id="" action="ppaction://hlinkshowjump?jump=nextslide"/>
              </a:rPr>
              <a:t>NEXT</a:t>
            </a:r>
            <a:endParaRPr sz="1800">
              <a:solidFill>
                <a:schemeClr val="lt1"/>
              </a:solidFill>
              <a:latin typeface="Calibri"/>
              <a:ea typeface="Calibri"/>
              <a:cs typeface="Calibri"/>
              <a:sym typeface="Calibri"/>
            </a:endParaRPr>
          </a:p>
        </p:txBody>
      </p:sp>
      <p:sp>
        <p:nvSpPr>
          <p:cNvPr id="269" name="Google Shape;269;p26"/>
          <p:cNvSpPr txBox="1">
            <a:spLocks noGrp="1"/>
          </p:cNvSpPr>
          <p:nvPr>
            <p:ph type="subTitle" idx="1"/>
          </p:nvPr>
        </p:nvSpPr>
        <p:spPr>
          <a:xfrm>
            <a:off x="1533339" y="883291"/>
            <a:ext cx="9182787" cy="14187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a:p>
            <a:pPr marL="457200" lvl="0" indent="-457200" algn="l" rtl="0">
              <a:lnSpc>
                <a:spcPct val="90000"/>
              </a:lnSpc>
              <a:spcBef>
                <a:spcPts val="1000"/>
              </a:spcBef>
              <a:spcAft>
                <a:spcPts val="0"/>
              </a:spcAft>
              <a:buClr>
                <a:schemeClr val="dk1"/>
              </a:buClr>
              <a:buSzPts val="2400"/>
              <a:buFont typeface="Calibri"/>
              <a:buAutoNum type="arabicPeriod" startAt="2"/>
            </a:pPr>
            <a:r>
              <a:rPr lang="en-US"/>
              <a:t>Place three midsized pieces of wood in a tepee formation in the fireplace.</a:t>
            </a:r>
            <a:endParaRPr/>
          </a:p>
          <a:p>
            <a:pPr marL="0" lvl="0" indent="0" algn="ctr" rtl="0">
              <a:lnSpc>
                <a:spcPct val="90000"/>
              </a:lnSpc>
              <a:spcBef>
                <a:spcPts val="1000"/>
              </a:spcBef>
              <a:spcAft>
                <a:spcPts val="0"/>
              </a:spcAft>
              <a:buClr>
                <a:schemeClr val="dk1"/>
              </a:buClr>
              <a:buSzPts val="2400"/>
              <a:buNone/>
            </a:pPr>
            <a:endParaRPr/>
          </a:p>
        </p:txBody>
      </p:sp>
      <p:sp>
        <p:nvSpPr>
          <p:cNvPr id="270" name="Google Shape;270;p26"/>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26"/>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272" name="Google Shape;272;p26"/>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26"/>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274" name="Google Shape;274;p26"/>
          <p:cNvSpPr txBox="1"/>
          <p:nvPr/>
        </p:nvSpPr>
        <p:spPr>
          <a:xfrm>
            <a:off x="991217" y="272277"/>
            <a:ext cx="106232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give a colorful ambiance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26"/>
          <p:cNvSpPr txBox="1"/>
          <p:nvPr/>
        </p:nvSpPr>
        <p:spPr>
          <a:xfrm>
            <a:off x="5474367" y="1932711"/>
            <a:ext cx="1656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Front View</a:t>
            </a:r>
            <a:endParaRPr/>
          </a:p>
        </p:txBody>
      </p:sp>
      <p:pic>
        <p:nvPicPr>
          <p:cNvPr id="276" name="Google Shape;276;p26" descr="A picture containing fireplace, open&#10;&#10;Description automatically generated"/>
          <p:cNvPicPr preferRelativeResize="0"/>
          <p:nvPr/>
        </p:nvPicPr>
        <p:blipFill rotWithShape="1">
          <a:blip r:embed="rId3">
            <a:alphaModFix/>
          </a:blip>
          <a:srcRect/>
          <a:stretch/>
        </p:blipFill>
        <p:spPr>
          <a:xfrm>
            <a:off x="4062794" y="2445771"/>
            <a:ext cx="4006600" cy="26537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7"/>
          <p:cNvSpPr/>
          <p:nvPr/>
        </p:nvSpPr>
        <p:spPr>
          <a:xfrm>
            <a:off x="365459" y="244266"/>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27"/>
          <p:cNvSpPr/>
          <p:nvPr/>
        </p:nvSpPr>
        <p:spPr>
          <a:xfrm>
            <a:off x="365459" y="224150"/>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sng">
                <a:solidFill>
                  <a:schemeClr val="hlink"/>
                </a:solidFill>
                <a:latin typeface="Arial Black"/>
                <a:ea typeface="Arial Black"/>
                <a:cs typeface="Arial Black"/>
                <a:sym typeface="Arial Black"/>
                <a:hlinkClick r:id="" action="ppaction://hlinkshowjump?jump=nextslide"/>
              </a:rPr>
              <a:t>NEXT</a:t>
            </a:r>
            <a:endParaRPr sz="1800">
              <a:solidFill>
                <a:schemeClr val="lt1"/>
              </a:solidFill>
              <a:latin typeface="Calibri"/>
              <a:ea typeface="Calibri"/>
              <a:cs typeface="Calibri"/>
              <a:sym typeface="Calibri"/>
            </a:endParaRPr>
          </a:p>
        </p:txBody>
      </p:sp>
      <p:sp>
        <p:nvSpPr>
          <p:cNvPr id="283" name="Google Shape;283;p27"/>
          <p:cNvSpPr txBox="1">
            <a:spLocks noGrp="1"/>
          </p:cNvSpPr>
          <p:nvPr>
            <p:ph type="subTitle" idx="1"/>
          </p:nvPr>
        </p:nvSpPr>
        <p:spPr>
          <a:xfrm>
            <a:off x="1533339" y="883291"/>
            <a:ext cx="9182787" cy="14187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a:p>
            <a:pPr marL="457200" lvl="0" indent="-457200" algn="l" rtl="0">
              <a:lnSpc>
                <a:spcPct val="90000"/>
              </a:lnSpc>
              <a:spcBef>
                <a:spcPts val="1000"/>
              </a:spcBef>
              <a:spcAft>
                <a:spcPts val="0"/>
              </a:spcAft>
              <a:buClr>
                <a:schemeClr val="dk1"/>
              </a:buClr>
              <a:buSzPts val="2400"/>
              <a:buFont typeface="Calibri"/>
              <a:buAutoNum type="arabicPeriod" startAt="3"/>
            </a:pPr>
            <a:r>
              <a:rPr lang="en-US"/>
              <a:t>Place kindling in the tepee formation.</a:t>
            </a:r>
            <a:endParaRPr/>
          </a:p>
          <a:p>
            <a:pPr marL="0" lvl="0" indent="0" algn="ctr" rtl="0">
              <a:lnSpc>
                <a:spcPct val="90000"/>
              </a:lnSpc>
              <a:spcBef>
                <a:spcPts val="1000"/>
              </a:spcBef>
              <a:spcAft>
                <a:spcPts val="0"/>
              </a:spcAft>
              <a:buClr>
                <a:schemeClr val="dk1"/>
              </a:buClr>
              <a:buSzPts val="2400"/>
              <a:buNone/>
            </a:pPr>
            <a:endParaRPr/>
          </a:p>
        </p:txBody>
      </p:sp>
      <p:sp>
        <p:nvSpPr>
          <p:cNvPr id="284" name="Google Shape;284;p27"/>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27"/>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286" name="Google Shape;286;p27"/>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27"/>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288" name="Google Shape;288;p27"/>
          <p:cNvSpPr txBox="1"/>
          <p:nvPr/>
        </p:nvSpPr>
        <p:spPr>
          <a:xfrm>
            <a:off x="991217" y="272277"/>
            <a:ext cx="106232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give a colorful ambiance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27"/>
          <p:cNvSpPr txBox="1"/>
          <p:nvPr/>
        </p:nvSpPr>
        <p:spPr>
          <a:xfrm>
            <a:off x="5474367" y="1932711"/>
            <a:ext cx="1656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Front View</a:t>
            </a:r>
            <a:endParaRPr/>
          </a:p>
        </p:txBody>
      </p:sp>
      <p:pic>
        <p:nvPicPr>
          <p:cNvPr id="290" name="Google Shape;290;p27" descr="A picture containing oven, fireplace, open, grill&#10;&#10;Description automatically generated"/>
          <p:cNvPicPr preferRelativeResize="0"/>
          <p:nvPr/>
        </p:nvPicPr>
        <p:blipFill rotWithShape="1">
          <a:blip r:embed="rId3">
            <a:alphaModFix/>
          </a:blip>
          <a:srcRect/>
          <a:stretch/>
        </p:blipFill>
        <p:spPr>
          <a:xfrm>
            <a:off x="4062794" y="2441822"/>
            <a:ext cx="4006602" cy="26537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8"/>
          <p:cNvSpPr/>
          <p:nvPr/>
        </p:nvSpPr>
        <p:spPr>
          <a:xfrm>
            <a:off x="428624" y="158429"/>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28"/>
          <p:cNvSpPr/>
          <p:nvPr/>
        </p:nvSpPr>
        <p:spPr>
          <a:xfrm>
            <a:off x="7886562" y="5125115"/>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28"/>
          <p:cNvSpPr txBox="1"/>
          <p:nvPr/>
        </p:nvSpPr>
        <p:spPr>
          <a:xfrm>
            <a:off x="7886562" y="5304572"/>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298" name="Google Shape;298;p28"/>
          <p:cNvSpPr/>
          <p:nvPr/>
        </p:nvSpPr>
        <p:spPr>
          <a:xfrm rot="10800000">
            <a:off x="1028700" y="5132484"/>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28"/>
          <p:cNvSpPr txBox="1"/>
          <p:nvPr/>
        </p:nvSpPr>
        <p:spPr>
          <a:xfrm>
            <a:off x="1140619" y="5304572"/>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300" name="Google Shape;300;p28"/>
          <p:cNvSpPr txBox="1"/>
          <p:nvPr/>
        </p:nvSpPr>
        <p:spPr>
          <a:xfrm>
            <a:off x="939716" y="545432"/>
            <a:ext cx="1022684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give a colorful ambiance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1" name="Google Shape;301;p28" descr="A picture containing fireplace, open&#10;&#10;Description automatically generated"/>
          <p:cNvPicPr preferRelativeResize="0"/>
          <p:nvPr/>
        </p:nvPicPr>
        <p:blipFill rotWithShape="1">
          <a:blip r:embed="rId3">
            <a:alphaModFix/>
          </a:blip>
          <a:srcRect/>
          <a:stretch/>
        </p:blipFill>
        <p:spPr>
          <a:xfrm>
            <a:off x="8419988" y="2411998"/>
            <a:ext cx="1944604" cy="1287985"/>
          </a:xfrm>
          <a:prstGeom prst="rect">
            <a:avLst/>
          </a:prstGeom>
          <a:noFill/>
          <a:ln>
            <a:noFill/>
          </a:ln>
        </p:spPr>
      </p:pic>
      <p:pic>
        <p:nvPicPr>
          <p:cNvPr id="302" name="Google Shape;302;p28" descr="A picture containing oven, fireplace, open, grill&#10;&#10;Description automatically generated"/>
          <p:cNvPicPr preferRelativeResize="0"/>
          <p:nvPr/>
        </p:nvPicPr>
        <p:blipFill rotWithShape="1">
          <a:blip r:embed="rId4">
            <a:alphaModFix/>
          </a:blip>
          <a:srcRect/>
          <a:stretch/>
        </p:blipFill>
        <p:spPr>
          <a:xfrm>
            <a:off x="8451178" y="3778886"/>
            <a:ext cx="1913414" cy="1267326"/>
          </a:xfrm>
          <a:prstGeom prst="rect">
            <a:avLst/>
          </a:prstGeom>
          <a:noFill/>
          <a:ln>
            <a:noFill/>
          </a:ln>
        </p:spPr>
      </p:pic>
      <p:pic>
        <p:nvPicPr>
          <p:cNvPr id="303" name="Google Shape;303;p28" descr="A picture containing indoor, oven, open, fireplace&#10;&#10;Description automatically generated"/>
          <p:cNvPicPr preferRelativeResize="0"/>
          <p:nvPr/>
        </p:nvPicPr>
        <p:blipFill rotWithShape="1">
          <a:blip r:embed="rId5">
            <a:alphaModFix/>
          </a:blip>
          <a:srcRect/>
          <a:stretch/>
        </p:blipFill>
        <p:spPr>
          <a:xfrm>
            <a:off x="8419988" y="1055935"/>
            <a:ext cx="1928261" cy="1277160"/>
          </a:xfrm>
          <a:prstGeom prst="rect">
            <a:avLst/>
          </a:prstGeom>
          <a:noFill/>
          <a:ln>
            <a:noFill/>
          </a:ln>
        </p:spPr>
      </p:pic>
      <p:sp>
        <p:nvSpPr>
          <p:cNvPr id="304" name="Google Shape;304;p28"/>
          <p:cNvSpPr txBox="1"/>
          <p:nvPr/>
        </p:nvSpPr>
        <p:spPr>
          <a:xfrm>
            <a:off x="1448301" y="938173"/>
            <a:ext cx="6263439" cy="46092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dirty="0">
                <a:solidFill>
                  <a:schemeClr val="dk1"/>
                </a:solidFill>
                <a:latin typeface="Calibri"/>
                <a:ea typeface="Calibri"/>
                <a:cs typeface="Calibri"/>
                <a:sym typeface="Calibri"/>
              </a:rPr>
              <a:t>Using the photos and a separate sheet of paper, write the steps for stacking wood for a fire that will give a colorful ambiance</a:t>
            </a:r>
            <a:endParaRPr dirty="0"/>
          </a:p>
          <a:p>
            <a:pPr marL="0" marR="0" lvl="0" indent="0" algn="l" rtl="0">
              <a:lnSpc>
                <a:spcPct val="90000"/>
              </a:lnSpc>
              <a:spcBef>
                <a:spcPts val="100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dirty="0">
                <a:solidFill>
                  <a:schemeClr val="dk1"/>
                </a:solidFill>
                <a:latin typeface="Calibri"/>
                <a:ea typeface="Calibri"/>
                <a:cs typeface="Calibri"/>
                <a:sym typeface="Calibri"/>
              </a:rPr>
              <a:t>Hint:</a:t>
            </a:r>
            <a:endParaRPr dirty="0"/>
          </a:p>
          <a:p>
            <a:pPr marL="0" marR="0" lvl="0" indent="0" algn="l" rtl="0">
              <a:lnSpc>
                <a:spcPct val="90000"/>
              </a:lnSpc>
              <a:spcBef>
                <a:spcPts val="1000"/>
              </a:spcBef>
              <a:spcAft>
                <a:spcPts val="0"/>
              </a:spcAft>
              <a:buClr>
                <a:schemeClr val="dk1"/>
              </a:buClr>
              <a:buSzPts val="2400"/>
              <a:buFont typeface="Arial"/>
              <a:buNone/>
            </a:pPr>
            <a:r>
              <a:rPr lang="en-US" sz="2400" dirty="0">
                <a:solidFill>
                  <a:schemeClr val="dk1"/>
                </a:solidFill>
                <a:latin typeface="Calibri"/>
                <a:ea typeface="Calibri"/>
                <a:cs typeface="Calibri"/>
                <a:sym typeface="Calibri"/>
              </a:rPr>
              <a:t>The fire will burn from the middle to the top causing hot flames, cools flames, and several hues of umber.</a:t>
            </a:r>
            <a:endParaRPr dirty="0"/>
          </a:p>
          <a:p>
            <a:pPr marL="0" marR="0" lvl="0" indent="0" algn="ctr" rtl="0">
              <a:lnSpc>
                <a:spcPct val="90000"/>
              </a:lnSpc>
              <a:spcBef>
                <a:spcPts val="1000"/>
              </a:spcBef>
              <a:spcAft>
                <a:spcPts val="0"/>
              </a:spcAft>
              <a:buClr>
                <a:schemeClr val="dk1"/>
              </a:buClr>
              <a:buSzPts val="2400"/>
              <a:buFont typeface="Arial"/>
              <a:buNone/>
            </a:pPr>
            <a:endParaRPr sz="2400" dirty="0">
              <a:solidFill>
                <a:schemeClr val="dk1"/>
              </a:solidFill>
              <a:latin typeface="Calibri"/>
              <a:ea typeface="Calibri"/>
              <a:cs typeface="Calibri"/>
              <a:sym typeface="Calibri"/>
            </a:endParaRPr>
          </a:p>
        </p:txBody>
      </p:sp>
      <p:sp>
        <p:nvSpPr>
          <p:cNvPr id="305" name="Google Shape;305;p28">
            <a:hlinkClick r:id="rId6" action="ppaction://hlinksldjump"/>
          </p:cNvPr>
          <p:cNvSpPr/>
          <p:nvPr/>
        </p:nvSpPr>
        <p:spPr>
          <a:xfrm>
            <a:off x="4580021" y="4372443"/>
            <a:ext cx="2259150" cy="1347537"/>
          </a:xfrm>
          <a:prstGeom prst="rect">
            <a:avLst/>
          </a:prstGeom>
          <a:solidFill>
            <a:schemeClr val="lt1"/>
          </a:solid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accent2">
                    <a:lumMod val="40000"/>
                    <a:lumOff val="60000"/>
                  </a:schemeClr>
                </a:solidFill>
                <a:latin typeface="Calibri"/>
                <a:ea typeface="Calibri"/>
                <a:cs typeface="Calibri"/>
                <a:sym typeface="Calibri"/>
              </a:rPr>
              <a:t>Click</a:t>
            </a:r>
            <a:r>
              <a:rPr lang="en-US" sz="1800" b="1" dirty="0">
                <a:solidFill>
                  <a:srgbClr val="F7CAAC"/>
                </a:solidFill>
                <a:latin typeface="Calibri"/>
                <a:ea typeface="Calibri"/>
                <a:cs typeface="Calibri"/>
                <a:sym typeface="Calibri"/>
              </a:rPr>
              <a:t> Here For </a:t>
            </a:r>
            <a:endParaRPr dirty="0"/>
          </a:p>
          <a:p>
            <a:pPr marL="0" marR="0" lvl="0" indent="0" algn="ctr" rtl="0">
              <a:spcBef>
                <a:spcPts val="0"/>
              </a:spcBef>
              <a:spcAft>
                <a:spcPts val="0"/>
              </a:spcAft>
              <a:buNone/>
            </a:pPr>
            <a:r>
              <a:rPr lang="en-US" sz="1800" b="1" u="sng" dirty="0">
                <a:solidFill>
                  <a:schemeClr val="hlink"/>
                </a:solidFill>
                <a:latin typeface="Calibri"/>
                <a:ea typeface="Calibri"/>
                <a:cs typeface="Calibri"/>
                <a:sym typeface="Calibri"/>
                <a:hlinkClick r:id="rId6" action="ppaction://hlinksldjump"/>
              </a:rPr>
              <a:t>Comparison</a:t>
            </a:r>
            <a:endParaRPr sz="1800" b="1" dirty="0">
              <a:solidFill>
                <a:srgbClr val="F7CAAC"/>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9"/>
          <p:cNvSpPr/>
          <p:nvPr/>
        </p:nvSpPr>
        <p:spPr>
          <a:xfrm>
            <a:off x="428625" y="190272"/>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29"/>
          <p:cNvSpPr txBox="1">
            <a:spLocks noGrp="1"/>
          </p:cNvSpPr>
          <p:nvPr>
            <p:ph type="subTitle" idx="1"/>
          </p:nvPr>
        </p:nvSpPr>
        <p:spPr>
          <a:xfrm>
            <a:off x="695325" y="249159"/>
            <a:ext cx="10801350" cy="498107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a:p>
            <a:pPr marL="0" lvl="0" indent="0" algn="ctr" rtl="0">
              <a:lnSpc>
                <a:spcPct val="90000"/>
              </a:lnSpc>
              <a:spcBef>
                <a:spcPts val="1000"/>
              </a:spcBef>
              <a:spcAft>
                <a:spcPts val="0"/>
              </a:spcAft>
              <a:buClr>
                <a:schemeClr val="dk1"/>
              </a:buClr>
              <a:buSzPts val="2400"/>
              <a:buNone/>
            </a:pPr>
            <a:r>
              <a:rPr lang="en-US" b="1"/>
              <a:t>This is the end of the instruction.</a:t>
            </a:r>
            <a:endParaRPr/>
          </a:p>
          <a:p>
            <a:pPr marL="0" lvl="0" indent="0" algn="ctr" rtl="0">
              <a:lnSpc>
                <a:spcPct val="90000"/>
              </a:lnSpc>
              <a:spcBef>
                <a:spcPts val="1000"/>
              </a:spcBef>
              <a:spcAft>
                <a:spcPts val="0"/>
              </a:spcAft>
              <a:buClr>
                <a:schemeClr val="dk1"/>
              </a:buClr>
              <a:buSzPts val="2400"/>
              <a:buNone/>
            </a:pPr>
            <a:r>
              <a:rPr lang="en-US" b="1"/>
              <a:t>You should now be able to describe how to:</a:t>
            </a:r>
            <a:endParaRPr/>
          </a:p>
          <a:p>
            <a:pPr marL="0" lvl="0" indent="0" algn="ctr" rtl="0">
              <a:lnSpc>
                <a:spcPct val="90000"/>
              </a:lnSpc>
              <a:spcBef>
                <a:spcPts val="1000"/>
              </a:spcBef>
              <a:spcAft>
                <a:spcPts val="0"/>
              </a:spcAft>
              <a:buClr>
                <a:schemeClr val="dk1"/>
              </a:buClr>
              <a:buSzPts val="1000"/>
              <a:buNone/>
            </a:pPr>
            <a:endParaRPr sz="1000"/>
          </a:p>
          <a:p>
            <a:pPr marL="342900" lvl="0" indent="-342900" algn="l" rtl="0">
              <a:lnSpc>
                <a:spcPct val="90000"/>
              </a:lnSpc>
              <a:spcBef>
                <a:spcPts val="1000"/>
              </a:spcBef>
              <a:spcAft>
                <a:spcPts val="0"/>
              </a:spcAft>
              <a:buClr>
                <a:schemeClr val="dk1"/>
              </a:buClr>
              <a:buSzPts val="2400"/>
              <a:buFont typeface="Arial"/>
              <a:buChar char="•"/>
            </a:pPr>
            <a:r>
              <a:rPr lang="en-US"/>
              <a:t>stack wood for a fire in a fireplace that will produce maximum heat to warm your room.</a:t>
            </a:r>
            <a:endParaRPr/>
          </a:p>
          <a:p>
            <a:pPr marL="342900" lvl="0" indent="-342900" algn="l" rtl="0">
              <a:lnSpc>
                <a:spcPct val="90000"/>
              </a:lnSpc>
              <a:spcBef>
                <a:spcPts val="1000"/>
              </a:spcBef>
              <a:spcAft>
                <a:spcPts val="0"/>
              </a:spcAft>
              <a:buClr>
                <a:schemeClr val="dk1"/>
              </a:buClr>
              <a:buSzPts val="2400"/>
              <a:buFont typeface="Arial"/>
              <a:buChar char="•"/>
            </a:pPr>
            <a:r>
              <a:rPr lang="en-US"/>
              <a:t>Stack wood for a fire in a fireplace that will burn for the longest period of  time.</a:t>
            </a:r>
            <a:endParaRPr/>
          </a:p>
          <a:p>
            <a:pPr marL="342900" lvl="0" indent="-342900" algn="l" rtl="0">
              <a:lnSpc>
                <a:spcPct val="90000"/>
              </a:lnSpc>
              <a:spcBef>
                <a:spcPts val="1000"/>
              </a:spcBef>
              <a:spcAft>
                <a:spcPts val="0"/>
              </a:spcAft>
              <a:buClr>
                <a:schemeClr val="dk1"/>
              </a:buClr>
              <a:buSzPts val="2400"/>
              <a:buFont typeface="Arial"/>
              <a:buChar char="•"/>
            </a:pPr>
            <a:r>
              <a:rPr lang="en-US"/>
              <a:t>Stack wood for a desired ambiance. </a:t>
            </a:r>
            <a:endParaRPr/>
          </a:p>
          <a:p>
            <a:pPr marL="342900" lvl="0" indent="-190500" algn="l" rtl="0">
              <a:lnSpc>
                <a:spcPct val="90000"/>
              </a:lnSpc>
              <a:spcBef>
                <a:spcPts val="1000"/>
              </a:spcBef>
              <a:spcAft>
                <a:spcPts val="0"/>
              </a:spcAft>
              <a:buClr>
                <a:schemeClr val="dk1"/>
              </a:buClr>
              <a:buSzPts val="2400"/>
              <a:buFont typeface="Arial"/>
              <a:buNone/>
            </a:pPr>
            <a:endParaRPr/>
          </a:p>
          <a:p>
            <a:pPr marL="0" lvl="0" indent="0" algn="l" rtl="0">
              <a:lnSpc>
                <a:spcPct val="90000"/>
              </a:lnSpc>
              <a:spcBef>
                <a:spcPts val="1000"/>
              </a:spcBef>
              <a:spcAft>
                <a:spcPts val="0"/>
              </a:spcAft>
              <a:buClr>
                <a:schemeClr val="dk1"/>
              </a:buClr>
              <a:buSzPts val="2400"/>
              <a:buNone/>
            </a:pPr>
            <a:r>
              <a:rPr lang="en-US"/>
              <a:t>If you are unable to describe the steps for each of these process, you might want to go back and review the presentation again, make notes and write in your own words the steps for each process.</a:t>
            </a:r>
            <a:endParaRPr/>
          </a:p>
          <a:p>
            <a:pPr marL="0" lvl="0" indent="0" algn="ctr" rtl="0">
              <a:lnSpc>
                <a:spcPct val="90000"/>
              </a:lnSpc>
              <a:spcBef>
                <a:spcPts val="1000"/>
              </a:spcBef>
              <a:spcAft>
                <a:spcPts val="0"/>
              </a:spcAft>
              <a:buClr>
                <a:schemeClr val="dk1"/>
              </a:buClr>
              <a:buSzPts val="2400"/>
              <a:buNone/>
            </a:pPr>
            <a:endParaRPr/>
          </a:p>
          <a:p>
            <a:pPr marL="0" lvl="0" indent="0" algn="ctr" rtl="0">
              <a:lnSpc>
                <a:spcPct val="90000"/>
              </a:lnSpc>
              <a:spcBef>
                <a:spcPts val="1000"/>
              </a:spcBef>
              <a:spcAft>
                <a:spcPts val="0"/>
              </a:spcAft>
              <a:buClr>
                <a:schemeClr val="dk1"/>
              </a:buClr>
              <a:buSzPts val="2400"/>
              <a:buNone/>
            </a:pPr>
            <a:endParaRPr/>
          </a:p>
        </p:txBody>
      </p:sp>
      <p:sp>
        <p:nvSpPr>
          <p:cNvPr id="312" name="Google Shape;312;p29"/>
          <p:cNvSpPr/>
          <p:nvPr/>
        </p:nvSpPr>
        <p:spPr>
          <a:xfrm>
            <a:off x="7886562" y="5125114"/>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29"/>
          <p:cNvSpPr txBox="1"/>
          <p:nvPr/>
        </p:nvSpPr>
        <p:spPr>
          <a:xfrm>
            <a:off x="7886562" y="5335349"/>
            <a:ext cx="2895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a:solidFill>
                  <a:schemeClr val="hlink"/>
                </a:solidFill>
                <a:latin typeface="Arial Black"/>
                <a:ea typeface="Arial Black"/>
                <a:cs typeface="Arial Black"/>
                <a:sym typeface="Arial Black"/>
                <a:hlinkClick r:id="" action="ppaction://hlinkshowjump?jump=firstslide"/>
              </a:rPr>
              <a:t>RETURN TO</a:t>
            </a:r>
            <a:endParaRPr/>
          </a:p>
          <a:p>
            <a:pPr marL="0" marR="0" lvl="0" indent="0" algn="ctr" rtl="0">
              <a:spcBef>
                <a:spcPts val="0"/>
              </a:spcBef>
              <a:spcAft>
                <a:spcPts val="0"/>
              </a:spcAft>
              <a:buNone/>
            </a:pPr>
            <a:r>
              <a:rPr lang="en-US" sz="1800" u="sng">
                <a:solidFill>
                  <a:schemeClr val="hlink"/>
                </a:solidFill>
                <a:latin typeface="Arial Black"/>
                <a:ea typeface="Arial Black"/>
                <a:cs typeface="Arial Black"/>
                <a:sym typeface="Arial Black"/>
                <a:hlinkClick r:id="" action="ppaction://hlinkshowjump?jump=firstslide"/>
              </a:rPr>
              <a:t>THE BEGINNING</a:t>
            </a:r>
            <a:endParaRPr sz="1800">
              <a:solidFill>
                <a:schemeClr val="dk1"/>
              </a:solidFill>
              <a:latin typeface="Arial Black"/>
              <a:ea typeface="Arial Black"/>
              <a:cs typeface="Arial Black"/>
              <a:sym typeface="Arial Black"/>
            </a:endParaRPr>
          </a:p>
        </p:txBody>
      </p:sp>
      <p:sp>
        <p:nvSpPr>
          <p:cNvPr id="314" name="Google Shape;314;p29"/>
          <p:cNvSpPr/>
          <p:nvPr/>
        </p:nvSpPr>
        <p:spPr>
          <a:xfrm rot="10800000">
            <a:off x="992744" y="5177672"/>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 name="Google Shape;315;p29"/>
          <p:cNvSpPr txBox="1"/>
          <p:nvPr/>
        </p:nvSpPr>
        <p:spPr>
          <a:xfrm>
            <a:off x="1125636" y="5377646"/>
            <a:ext cx="2895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Black"/>
                <a:ea typeface="Arial Black"/>
                <a:cs typeface="Arial Black"/>
                <a:sym typeface="Arial Black"/>
                <a:hlinkClick r:id="" action="ppaction://hlinkshowjump?jump=endshow"/>
              </a:rPr>
              <a:t>Press Escape</a:t>
            </a:r>
            <a:endParaRPr dirty="0">
              <a:hlinkClick r:id="" action="ppaction://hlinkshowjump?jump=endshow"/>
            </a:endParaRPr>
          </a:p>
          <a:p>
            <a:pPr marL="0" marR="0" lvl="0" indent="0" algn="ctr" rtl="0">
              <a:spcBef>
                <a:spcPts val="0"/>
              </a:spcBef>
              <a:spcAft>
                <a:spcPts val="0"/>
              </a:spcAft>
              <a:buNone/>
            </a:pPr>
            <a:r>
              <a:rPr lang="en-US" sz="1800" dirty="0">
                <a:solidFill>
                  <a:schemeClr val="dk1"/>
                </a:solidFill>
                <a:latin typeface="Arial Black"/>
                <a:ea typeface="Arial Black"/>
                <a:cs typeface="Arial Black"/>
                <a:sym typeface="Arial Black"/>
                <a:hlinkClick r:id="" action="ppaction://hlinkshowjump?jump=endshow"/>
              </a:rPr>
              <a:t>To end Presentation</a:t>
            </a:r>
            <a:endParaRPr sz="1800" dirty="0">
              <a:solidFill>
                <a:schemeClr val="dk1"/>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0"/>
          <p:cNvSpPr/>
          <p:nvPr/>
        </p:nvSpPr>
        <p:spPr>
          <a:xfrm>
            <a:off x="428625" y="173338"/>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30"/>
          <p:cNvSpPr txBox="1">
            <a:spLocks noGrp="1"/>
          </p:cNvSpPr>
          <p:nvPr>
            <p:ph type="subTitle" idx="1"/>
          </p:nvPr>
        </p:nvSpPr>
        <p:spPr>
          <a:xfrm>
            <a:off x="652462" y="451641"/>
            <a:ext cx="10801350" cy="4981073"/>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r>
              <a:rPr lang="en-US" b="1" dirty="0"/>
              <a:t>You should have written something similar to the steps below for </a:t>
            </a:r>
            <a:r>
              <a:rPr lang="en-US" sz="2400" b="1" dirty="0"/>
              <a:t>how to stack wood for a fire that will produce maximum heat to warm your room</a:t>
            </a:r>
            <a:r>
              <a:rPr lang="en-US" sz="3200" b="1" dirty="0"/>
              <a:t>.</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two logs in a “V” shape on the fire grate with the “open” end of the “V” shape facing the room.</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kindling in the middle of the “V”.</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three smaller piece of wood across the top of the “V”</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When fire has ignited, continue to add wood to the fire in the “V” formation. </a:t>
            </a:r>
            <a:endParaRPr dirty="0"/>
          </a:p>
          <a:p>
            <a:pPr marL="342900" lvl="0" indent="-190500" algn="l" rtl="0">
              <a:lnSpc>
                <a:spcPct val="90000"/>
              </a:lnSpc>
              <a:spcBef>
                <a:spcPts val="1000"/>
              </a:spcBef>
              <a:spcAft>
                <a:spcPts val="0"/>
              </a:spcAft>
              <a:buClr>
                <a:schemeClr val="dk1"/>
              </a:buClr>
              <a:buSzPts val="2400"/>
              <a:buFont typeface="Arial"/>
              <a:buNone/>
            </a:pPr>
            <a:endParaRPr dirty="0"/>
          </a:p>
          <a:p>
            <a:pPr marL="0" lvl="0" indent="0" algn="l" rtl="0">
              <a:lnSpc>
                <a:spcPct val="90000"/>
              </a:lnSpc>
              <a:spcBef>
                <a:spcPts val="1000"/>
              </a:spcBef>
              <a:spcAft>
                <a:spcPts val="0"/>
              </a:spcAft>
              <a:buClr>
                <a:schemeClr val="dk1"/>
              </a:buClr>
              <a:buSzPts val="2400"/>
              <a:buNone/>
            </a:pPr>
            <a:r>
              <a:rPr lang="en-US" dirty="0"/>
              <a:t>If you are unable to describe the steps for the process, you might want to go back and review the steps again, make notes and write in your own words the steps for the process.</a:t>
            </a:r>
            <a:endParaRPr dirty="0"/>
          </a:p>
          <a:p>
            <a:pPr marL="0" lvl="0" indent="0" algn="ctr" rtl="0">
              <a:lnSpc>
                <a:spcPct val="90000"/>
              </a:lnSpc>
              <a:spcBef>
                <a:spcPts val="100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endParaRPr dirty="0"/>
          </a:p>
        </p:txBody>
      </p:sp>
      <p:sp>
        <p:nvSpPr>
          <p:cNvPr id="322" name="Google Shape;322;p30">
            <a:hlinkClick r:id="rId3" action="ppaction://hlinksldjump"/>
          </p:cNvPr>
          <p:cNvSpPr/>
          <p:nvPr/>
        </p:nvSpPr>
        <p:spPr>
          <a:xfrm rot="10800000">
            <a:off x="1028700" y="5132484"/>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30"/>
          <p:cNvSpPr txBox="1"/>
          <p:nvPr/>
        </p:nvSpPr>
        <p:spPr>
          <a:xfrm>
            <a:off x="1140619" y="5454013"/>
            <a:ext cx="2895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a:solidFill>
                  <a:schemeClr val="hlink"/>
                </a:solidFill>
                <a:latin typeface="Arial Black"/>
                <a:ea typeface="Arial Black"/>
                <a:cs typeface="Arial Black"/>
                <a:sym typeface="Arial Black"/>
                <a:hlinkClick r:id="rId3" action="ppaction://hlinksldjump"/>
              </a:rPr>
              <a:t>Back to Instruction</a:t>
            </a:r>
            <a:endParaRPr sz="1800">
              <a:solidFill>
                <a:schemeClr val="dk1"/>
              </a:solidFill>
              <a:latin typeface="Arial Black"/>
              <a:ea typeface="Arial Black"/>
              <a:cs typeface="Arial Black"/>
              <a:sym typeface="Arial Black"/>
            </a:endParaRPr>
          </a:p>
        </p:txBody>
      </p:sp>
      <p:sp>
        <p:nvSpPr>
          <p:cNvPr id="6" name="Google Shape;322;p30">
            <a:hlinkClick r:id="rId3" action="ppaction://hlinksldjump"/>
            <a:extLst>
              <a:ext uri="{FF2B5EF4-FFF2-40B4-BE49-F238E27FC236}">
                <a16:creationId xmlns:a16="http://schemas.microsoft.com/office/drawing/2014/main" id="{B456F134-8099-4612-A9F4-CCA45556C706}"/>
              </a:ext>
            </a:extLst>
          </p:cNvPr>
          <p:cNvSpPr/>
          <p:nvPr/>
        </p:nvSpPr>
        <p:spPr>
          <a:xfrm>
            <a:off x="7945967" y="5005484"/>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2281DAD-BCDE-4F15-A343-7359255211EC}"/>
              </a:ext>
            </a:extLst>
          </p:cNvPr>
          <p:cNvSpPr txBox="1"/>
          <p:nvPr/>
        </p:nvSpPr>
        <p:spPr>
          <a:xfrm>
            <a:off x="8009466" y="5361868"/>
            <a:ext cx="2429933" cy="369332"/>
          </a:xfrm>
          <a:prstGeom prst="rect">
            <a:avLst/>
          </a:prstGeom>
          <a:noFill/>
        </p:spPr>
        <p:txBody>
          <a:bodyPr wrap="square" rtlCol="0">
            <a:spAutoFit/>
          </a:bodyPr>
          <a:lstStyle/>
          <a:p>
            <a:r>
              <a:rPr lang="en-US" sz="1800" b="1" dirty="0">
                <a:hlinkClick r:id="rId4" action="ppaction://hlinksldjump"/>
              </a:rPr>
              <a:t>Continue</a:t>
            </a:r>
            <a:r>
              <a:rPr lang="en-US" sz="1800" b="1" dirty="0"/>
              <a:t> </a:t>
            </a:r>
            <a:r>
              <a:rPr lang="en-US" sz="1800" b="1" dirty="0">
                <a:hlinkClick r:id="rId4" action="ppaction://hlinksldjump"/>
              </a:rPr>
              <a:t>Instruction</a:t>
            </a:r>
            <a:endParaRPr lang="en-US" sz="18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1"/>
          <p:cNvSpPr/>
          <p:nvPr/>
        </p:nvSpPr>
        <p:spPr>
          <a:xfrm>
            <a:off x="428625" y="190272"/>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31"/>
          <p:cNvSpPr txBox="1">
            <a:spLocks noGrp="1"/>
          </p:cNvSpPr>
          <p:nvPr>
            <p:ph type="subTitle" idx="1"/>
          </p:nvPr>
        </p:nvSpPr>
        <p:spPr>
          <a:xfrm>
            <a:off x="652462" y="451641"/>
            <a:ext cx="10801350" cy="4981073"/>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r>
              <a:rPr lang="en-US" sz="2400" b="1" dirty="0"/>
              <a:t>You should have written something similar to the below steps for how to stack wood for a fire that will burn for a long period of time.</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two large pieces of wood parallel across the fire grate about two inches apart.</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three smaller pieces of wood perpendicular across the top of the two larger cut logs.</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kindling on top of the smaller pieces of wood and under the fire grate.</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When fire has ignited, continue to add wood to the fire alternating parallel formation.</a:t>
            </a:r>
            <a:endParaRPr dirty="0"/>
          </a:p>
          <a:p>
            <a:pPr marL="0" lvl="0" indent="0" algn="l" rtl="0">
              <a:lnSpc>
                <a:spcPct val="90000"/>
              </a:lnSpc>
              <a:spcBef>
                <a:spcPts val="1000"/>
              </a:spcBef>
              <a:spcAft>
                <a:spcPts val="0"/>
              </a:spcAft>
              <a:buClr>
                <a:schemeClr val="dk1"/>
              </a:buClr>
              <a:buSzPts val="2400"/>
              <a:buNone/>
            </a:pPr>
            <a:r>
              <a:rPr lang="en-US" dirty="0"/>
              <a:t>If you are unable to describe the steps for the process, you might want to go back and review the steps again, make notes and write in your own words the steps for the process.</a:t>
            </a:r>
            <a:endParaRPr dirty="0"/>
          </a:p>
          <a:p>
            <a:pPr marL="0" lvl="0" indent="0" algn="ctr" rtl="0">
              <a:lnSpc>
                <a:spcPct val="90000"/>
              </a:lnSpc>
              <a:spcBef>
                <a:spcPts val="100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endParaRPr dirty="0"/>
          </a:p>
        </p:txBody>
      </p:sp>
      <p:sp>
        <p:nvSpPr>
          <p:cNvPr id="330" name="Google Shape;330;p31">
            <a:hlinkClick r:id="rId3" action="ppaction://hlinksldjump"/>
          </p:cNvPr>
          <p:cNvSpPr/>
          <p:nvPr/>
        </p:nvSpPr>
        <p:spPr>
          <a:xfrm rot="10800000">
            <a:off x="1028700" y="5132484"/>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31"/>
          <p:cNvSpPr txBox="1"/>
          <p:nvPr/>
        </p:nvSpPr>
        <p:spPr>
          <a:xfrm>
            <a:off x="1140619" y="5454013"/>
            <a:ext cx="2895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a:solidFill>
                  <a:schemeClr val="hlink"/>
                </a:solidFill>
                <a:latin typeface="Arial Black"/>
                <a:ea typeface="Arial Black"/>
                <a:cs typeface="Arial Black"/>
                <a:sym typeface="Arial Black"/>
                <a:hlinkClick r:id="rId3" action="ppaction://hlinksldjump"/>
              </a:rPr>
              <a:t>Back to Instruction</a:t>
            </a:r>
            <a:endParaRPr sz="1800">
              <a:solidFill>
                <a:schemeClr val="dk1"/>
              </a:solidFill>
              <a:latin typeface="Arial Black"/>
              <a:ea typeface="Arial Black"/>
              <a:cs typeface="Arial Black"/>
              <a:sym typeface="Arial Black"/>
            </a:endParaRPr>
          </a:p>
        </p:txBody>
      </p:sp>
      <p:sp>
        <p:nvSpPr>
          <p:cNvPr id="6" name="Google Shape;322;p30">
            <a:hlinkClick r:id="rId4" action="ppaction://hlinksldjump"/>
            <a:extLst>
              <a:ext uri="{FF2B5EF4-FFF2-40B4-BE49-F238E27FC236}">
                <a16:creationId xmlns:a16="http://schemas.microsoft.com/office/drawing/2014/main" id="{298F53AD-389C-4C7A-B506-48AA481CAC13}"/>
              </a:ext>
            </a:extLst>
          </p:cNvPr>
          <p:cNvSpPr/>
          <p:nvPr/>
        </p:nvSpPr>
        <p:spPr>
          <a:xfrm>
            <a:off x="7945967" y="5005484"/>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r>
              <a:rPr lang="en-US" sz="1800" b="1" dirty="0">
                <a:hlinkClick r:id="rId5" action="ppaction://hlinksldjump"/>
              </a:rPr>
              <a:t>Continue Instruction</a:t>
            </a:r>
            <a:endParaRPr lang="en-US" sz="18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14"/>
          <p:cNvSpPr txBox="1">
            <a:spLocks noGrp="1"/>
          </p:cNvSpPr>
          <p:nvPr>
            <p:ph type="subTitle" idx="1"/>
          </p:nvPr>
        </p:nvSpPr>
        <p:spPr>
          <a:xfrm>
            <a:off x="1533339" y="883290"/>
            <a:ext cx="6263439" cy="460921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400"/>
              <a:buNone/>
            </a:pP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two logs in a “V” shape on the fire grate with the “open” end of the “V” shape facing the room.</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kindling in the middle of the “V”.</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three smaller pieces of wood across the top of the “V”</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When the fire has ignited, continue to add wood to the fire in the “V” formation.</a:t>
            </a:r>
            <a:endParaRPr dirty="0"/>
          </a:p>
          <a:p>
            <a:pPr marL="0" lvl="0" indent="0" algn="l" rtl="0">
              <a:lnSpc>
                <a:spcPct val="90000"/>
              </a:lnSpc>
              <a:spcBef>
                <a:spcPts val="1000"/>
              </a:spcBef>
              <a:spcAft>
                <a:spcPts val="0"/>
              </a:spcAft>
              <a:buClr>
                <a:schemeClr val="dk1"/>
              </a:buClr>
              <a:buSzPts val="2400"/>
              <a:buNone/>
            </a:pPr>
            <a:r>
              <a:rPr lang="en-US" dirty="0"/>
              <a:t>The heat will push out toward the room from the center of the “V” causing the room to warm quickly.</a:t>
            </a:r>
            <a:endParaRPr dirty="0"/>
          </a:p>
          <a:p>
            <a:pPr marL="0" lvl="0" indent="0" algn="ctr" rtl="0">
              <a:lnSpc>
                <a:spcPct val="90000"/>
              </a:lnSpc>
              <a:spcBef>
                <a:spcPts val="1000"/>
              </a:spcBef>
              <a:spcAft>
                <a:spcPts val="0"/>
              </a:spcAft>
              <a:buClr>
                <a:schemeClr val="dk1"/>
              </a:buClr>
              <a:buSzPts val="2400"/>
              <a:buNone/>
            </a:pPr>
            <a:endParaRPr dirty="0"/>
          </a:p>
        </p:txBody>
      </p:sp>
      <p:sp>
        <p:nvSpPr>
          <p:cNvPr id="93" name="Google Shape;93;p14"/>
          <p:cNvSpPr/>
          <p:nvPr/>
        </p:nvSpPr>
        <p:spPr>
          <a:xfrm>
            <a:off x="373750" y="262191"/>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5" name="Google Shape;95;p14"/>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6" name="Google Shape;96;p14"/>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sng" strike="noStrike" cap="none">
                <a:solidFill>
                  <a:schemeClr val="hlink"/>
                </a:solidFill>
                <a:latin typeface="Arial Black"/>
                <a:ea typeface="Arial Black"/>
                <a:cs typeface="Arial Black"/>
                <a:sym typeface="Arial Black"/>
                <a:hlinkClick r:id="" action="ppaction://hlinkshowjump?jump=nextslide"/>
              </a:rPr>
              <a:t>NEXT</a:t>
            </a:r>
            <a:endParaRPr sz="4000" b="0" i="0" u="none" strike="noStrike" cap="none">
              <a:solidFill>
                <a:schemeClr val="dk1"/>
              </a:solidFill>
              <a:latin typeface="Arial Black"/>
              <a:ea typeface="Arial Black"/>
              <a:cs typeface="Arial Black"/>
              <a:sym typeface="Arial Black"/>
            </a:endParaRPr>
          </a:p>
        </p:txBody>
      </p:sp>
      <p:sp>
        <p:nvSpPr>
          <p:cNvPr id="97" name="Google Shape;97;p14"/>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14"/>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sng" strike="noStrike" cap="none">
                <a:solidFill>
                  <a:schemeClr val="hlink"/>
                </a:solidFill>
                <a:latin typeface="Arial Black"/>
                <a:ea typeface="Arial Black"/>
                <a:cs typeface="Arial Black"/>
                <a:sym typeface="Arial Black"/>
                <a:hlinkClick r:id="" action="ppaction://hlinkshowjump?jump=previousslide"/>
              </a:rPr>
              <a:t>BACK</a:t>
            </a:r>
            <a:endParaRPr sz="4000" b="0" i="0" u="none" strike="noStrike" cap="none">
              <a:solidFill>
                <a:schemeClr val="dk1"/>
              </a:solidFill>
              <a:latin typeface="Arial Black"/>
              <a:ea typeface="Arial Black"/>
              <a:cs typeface="Arial Black"/>
              <a:sym typeface="Arial Black"/>
            </a:endParaRPr>
          </a:p>
        </p:txBody>
      </p:sp>
      <p:sp>
        <p:nvSpPr>
          <p:cNvPr id="99" name="Google Shape;99;p14"/>
          <p:cNvSpPr txBox="1"/>
          <p:nvPr/>
        </p:nvSpPr>
        <p:spPr>
          <a:xfrm>
            <a:off x="886944" y="442659"/>
            <a:ext cx="1062326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dk1"/>
                </a:solidFill>
                <a:latin typeface="Calibri"/>
                <a:ea typeface="Calibri"/>
                <a:cs typeface="Calibri"/>
                <a:sym typeface="Calibri"/>
              </a:rPr>
              <a:t>Here are the steps for how to stack wood for a fire that will produce maximum heat to warm your room.</a:t>
            </a:r>
            <a:endParaRPr sz="1800">
              <a:solidFill>
                <a:schemeClr val="dk1"/>
              </a:solidFill>
              <a:latin typeface="Calibri"/>
              <a:ea typeface="Calibri"/>
              <a:cs typeface="Calibri"/>
              <a:sym typeface="Calibri"/>
            </a:endParaRPr>
          </a:p>
        </p:txBody>
      </p:sp>
      <p:pic>
        <p:nvPicPr>
          <p:cNvPr id="100" name="Google Shape;100;p14" descr="A picture containing indoor, kitchen appliance, oven, appliance&#10;&#10;Description automatically generated"/>
          <p:cNvPicPr preferRelativeResize="0"/>
          <p:nvPr/>
        </p:nvPicPr>
        <p:blipFill rotWithShape="1">
          <a:blip r:embed="rId3">
            <a:alphaModFix/>
          </a:blip>
          <a:srcRect/>
          <a:stretch/>
        </p:blipFill>
        <p:spPr>
          <a:xfrm>
            <a:off x="8379460" y="1011934"/>
            <a:ext cx="1837115" cy="1216791"/>
          </a:xfrm>
          <a:prstGeom prst="rect">
            <a:avLst/>
          </a:prstGeom>
          <a:noFill/>
          <a:ln>
            <a:noFill/>
          </a:ln>
        </p:spPr>
      </p:pic>
      <p:pic>
        <p:nvPicPr>
          <p:cNvPr id="101" name="Google Shape;101;p14" descr="A picture containing indoor, oven, fireplace, open&#10;&#10;Description automatically generated"/>
          <p:cNvPicPr preferRelativeResize="0"/>
          <p:nvPr/>
        </p:nvPicPr>
        <p:blipFill rotWithShape="1">
          <a:blip r:embed="rId4">
            <a:alphaModFix/>
          </a:blip>
          <a:srcRect/>
          <a:stretch/>
        </p:blipFill>
        <p:spPr>
          <a:xfrm>
            <a:off x="8379458" y="2370246"/>
            <a:ext cx="1837116" cy="1216791"/>
          </a:xfrm>
          <a:prstGeom prst="rect">
            <a:avLst/>
          </a:prstGeom>
          <a:noFill/>
          <a:ln>
            <a:noFill/>
          </a:ln>
        </p:spPr>
      </p:pic>
      <p:pic>
        <p:nvPicPr>
          <p:cNvPr id="102" name="Google Shape;102;p14" descr="A picture containing indoor, oven, appliance, bread&#10;&#10;Description automatically generated"/>
          <p:cNvPicPr preferRelativeResize="0"/>
          <p:nvPr/>
        </p:nvPicPr>
        <p:blipFill rotWithShape="1">
          <a:blip r:embed="rId5">
            <a:alphaModFix/>
          </a:blip>
          <a:srcRect/>
          <a:stretch/>
        </p:blipFill>
        <p:spPr>
          <a:xfrm>
            <a:off x="8379458" y="3803943"/>
            <a:ext cx="1837116" cy="121679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2"/>
          <p:cNvSpPr/>
          <p:nvPr/>
        </p:nvSpPr>
        <p:spPr>
          <a:xfrm>
            <a:off x="428625" y="190272"/>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32"/>
          <p:cNvSpPr txBox="1">
            <a:spLocks noGrp="1"/>
          </p:cNvSpPr>
          <p:nvPr>
            <p:ph type="subTitle" idx="1"/>
          </p:nvPr>
        </p:nvSpPr>
        <p:spPr>
          <a:xfrm>
            <a:off x="695325" y="170842"/>
            <a:ext cx="10801350" cy="498107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r>
              <a:rPr lang="en-US" sz="2400" b="1" dirty="0"/>
              <a:t>You should have written something similar to the below steps for how to stack wood for a fire that will give a colorful ambiance</a:t>
            </a:r>
            <a:endParaRPr dirty="0"/>
          </a:p>
          <a:p>
            <a:pPr marL="0" lvl="0" indent="0" algn="ctr" rtl="0">
              <a:lnSpc>
                <a:spcPct val="90000"/>
              </a:lnSpc>
              <a:spcBef>
                <a:spcPts val="1000"/>
              </a:spcBef>
              <a:spcAft>
                <a:spcPts val="0"/>
              </a:spcAft>
              <a:buClr>
                <a:schemeClr val="dk1"/>
              </a:buClr>
              <a:buSzPts val="2400"/>
              <a:buNone/>
            </a:pPr>
            <a:endParaRPr sz="2400" b="1"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Remove the fire grate from the fireplace.</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three midsized pieces of wood in a tepee formation in the fireplace.</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kindling in the tepee formation.</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When fire has ignited, continue to add wood to the fire in the tepee formation.</a:t>
            </a:r>
            <a:endParaRPr dirty="0"/>
          </a:p>
          <a:p>
            <a:pPr marL="0" lvl="0" indent="0" algn="l" rtl="0">
              <a:lnSpc>
                <a:spcPct val="90000"/>
              </a:lnSpc>
              <a:spcBef>
                <a:spcPts val="100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400"/>
              <a:buNone/>
            </a:pPr>
            <a:r>
              <a:rPr lang="en-US" dirty="0"/>
              <a:t>The fire will burn from the middle to the top causing hot flames, cools flames, and several hues of umber.</a:t>
            </a:r>
            <a:endParaRPr dirty="0"/>
          </a:p>
          <a:p>
            <a:pPr marL="0" lvl="0" indent="0" algn="ctr" rtl="0">
              <a:lnSpc>
                <a:spcPct val="90000"/>
              </a:lnSpc>
              <a:spcBef>
                <a:spcPts val="100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endParaRPr dirty="0"/>
          </a:p>
        </p:txBody>
      </p:sp>
      <p:sp>
        <p:nvSpPr>
          <p:cNvPr id="338" name="Google Shape;338;p32"/>
          <p:cNvSpPr/>
          <p:nvPr/>
        </p:nvSpPr>
        <p:spPr>
          <a:xfrm rot="10800000">
            <a:off x="1028700" y="5132484"/>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32"/>
          <p:cNvSpPr txBox="1"/>
          <p:nvPr/>
        </p:nvSpPr>
        <p:spPr>
          <a:xfrm>
            <a:off x="1140619" y="5481218"/>
            <a:ext cx="2895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dirty="0">
                <a:solidFill>
                  <a:schemeClr val="hlink"/>
                </a:solidFill>
                <a:latin typeface="Arial Black"/>
                <a:ea typeface="Arial Black"/>
                <a:cs typeface="Arial Black"/>
                <a:sym typeface="Arial Black"/>
                <a:hlinkClick r:id="rId3" action="ppaction://hlinksldjump"/>
              </a:rPr>
              <a:t>Back</a:t>
            </a:r>
            <a:r>
              <a:rPr lang="en-US" sz="1800" dirty="0">
                <a:solidFill>
                  <a:schemeClr val="dk1"/>
                </a:solidFill>
                <a:latin typeface="Arial Black"/>
                <a:ea typeface="Arial Black"/>
                <a:cs typeface="Arial Black"/>
                <a:sym typeface="Arial Black"/>
                <a:hlinkClick r:id="rId3" action="ppaction://hlinksldjump"/>
              </a:rPr>
              <a:t> to I</a:t>
            </a:r>
            <a:r>
              <a:rPr lang="en-US" sz="1800" u="sng" dirty="0">
                <a:solidFill>
                  <a:schemeClr val="hlink"/>
                </a:solidFill>
                <a:latin typeface="Arial Black"/>
                <a:ea typeface="Arial Black"/>
                <a:cs typeface="Arial Black"/>
                <a:sym typeface="Arial Black"/>
                <a:hlinkClick r:id="rId3" action="ppaction://hlinksldjump"/>
              </a:rPr>
              <a:t>nstruction</a:t>
            </a:r>
            <a:endParaRPr sz="1800" dirty="0">
              <a:solidFill>
                <a:schemeClr val="dk1"/>
              </a:solidFill>
              <a:latin typeface="Arial Black"/>
              <a:ea typeface="Arial Black"/>
              <a:cs typeface="Arial Black"/>
              <a:sym typeface="Arial Black"/>
            </a:endParaRPr>
          </a:p>
        </p:txBody>
      </p:sp>
      <p:sp>
        <p:nvSpPr>
          <p:cNvPr id="6" name="Google Shape;322;p30">
            <a:extLst>
              <a:ext uri="{FF2B5EF4-FFF2-40B4-BE49-F238E27FC236}">
                <a16:creationId xmlns:a16="http://schemas.microsoft.com/office/drawing/2014/main" id="{66A5AEAF-EEF2-46A0-9A61-8A9081B63878}"/>
              </a:ext>
            </a:extLst>
          </p:cNvPr>
          <p:cNvSpPr/>
          <p:nvPr/>
        </p:nvSpPr>
        <p:spPr>
          <a:xfrm>
            <a:off x="7852830" y="5090153"/>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87D27274-E523-48AF-9D0A-C062175BDBBE}"/>
              </a:ext>
            </a:extLst>
          </p:cNvPr>
          <p:cNvSpPr txBox="1"/>
          <p:nvPr/>
        </p:nvSpPr>
        <p:spPr>
          <a:xfrm>
            <a:off x="7964749" y="5409114"/>
            <a:ext cx="2202395" cy="338554"/>
          </a:xfrm>
          <a:prstGeom prst="rect">
            <a:avLst/>
          </a:prstGeom>
          <a:noFill/>
        </p:spPr>
        <p:txBody>
          <a:bodyPr wrap="square">
            <a:spAutoFit/>
          </a:bodyPr>
          <a:lstStyle/>
          <a:p>
            <a:r>
              <a:rPr lang="en-US" sz="1600" b="1" dirty="0">
                <a:hlinkClick r:id="rId4" action="ppaction://hlinksldjump"/>
              </a:rPr>
              <a:t>Continue Instruction</a:t>
            </a:r>
            <a:endParaRPr lang="en-US" sz="16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p:nvPr/>
        </p:nvSpPr>
        <p:spPr>
          <a:xfrm>
            <a:off x="471487" y="212834"/>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08" name="Google Shape;108;p15"/>
          <p:cNvSpPr txBox="1">
            <a:spLocks noGrp="1"/>
          </p:cNvSpPr>
          <p:nvPr>
            <p:ph type="subTitle" idx="1"/>
          </p:nvPr>
        </p:nvSpPr>
        <p:spPr>
          <a:xfrm>
            <a:off x="1533339" y="883291"/>
            <a:ext cx="9182787" cy="14187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a:p>
            <a:pPr marL="457200" lvl="0" indent="-457200" algn="l" rtl="0">
              <a:lnSpc>
                <a:spcPct val="90000"/>
              </a:lnSpc>
              <a:spcBef>
                <a:spcPts val="1000"/>
              </a:spcBef>
              <a:spcAft>
                <a:spcPts val="0"/>
              </a:spcAft>
              <a:buClr>
                <a:schemeClr val="dk1"/>
              </a:buClr>
              <a:buSzPts val="2400"/>
              <a:buFont typeface="Calibri"/>
              <a:buAutoNum type="arabicPeriod"/>
            </a:pPr>
            <a:r>
              <a:rPr lang="en-US"/>
              <a:t>Place two logs in a “V” shape on the fire grate with the “open” end of the “V” shape facing the room.</a:t>
            </a:r>
            <a:endParaRPr/>
          </a:p>
          <a:p>
            <a:pPr marL="0" lvl="0" indent="0" algn="ctr" rtl="0">
              <a:lnSpc>
                <a:spcPct val="90000"/>
              </a:lnSpc>
              <a:spcBef>
                <a:spcPts val="1000"/>
              </a:spcBef>
              <a:spcAft>
                <a:spcPts val="0"/>
              </a:spcAft>
              <a:buClr>
                <a:schemeClr val="dk1"/>
              </a:buClr>
              <a:buSzPts val="2400"/>
              <a:buNone/>
            </a:pPr>
            <a:endParaRPr/>
          </a:p>
        </p:txBody>
      </p:sp>
      <p:sp>
        <p:nvSpPr>
          <p:cNvPr id="109" name="Google Shape;109;p15"/>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15"/>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111" name="Google Shape;111;p15"/>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15"/>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113" name="Google Shape;113;p15"/>
          <p:cNvSpPr txBox="1"/>
          <p:nvPr/>
        </p:nvSpPr>
        <p:spPr>
          <a:xfrm>
            <a:off x="991217" y="272277"/>
            <a:ext cx="1062326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produce maximum heat to warm your room.</a:t>
            </a:r>
            <a:endParaRPr sz="1800">
              <a:solidFill>
                <a:schemeClr val="dk1"/>
              </a:solidFill>
              <a:latin typeface="Calibri"/>
              <a:ea typeface="Calibri"/>
              <a:cs typeface="Calibri"/>
              <a:sym typeface="Calibri"/>
            </a:endParaRPr>
          </a:p>
        </p:txBody>
      </p:sp>
      <p:pic>
        <p:nvPicPr>
          <p:cNvPr id="114" name="Google Shape;114;p15" descr="A picture containing indoor, kitchen appliance, oven, appliance&#10;&#10;Description automatically generated"/>
          <p:cNvPicPr preferRelativeResize="0"/>
          <p:nvPr/>
        </p:nvPicPr>
        <p:blipFill rotWithShape="1">
          <a:blip r:embed="rId3">
            <a:alphaModFix/>
          </a:blip>
          <a:srcRect/>
          <a:stretch/>
        </p:blipFill>
        <p:spPr>
          <a:xfrm>
            <a:off x="1849372" y="2481500"/>
            <a:ext cx="3926242" cy="2600499"/>
          </a:xfrm>
          <a:prstGeom prst="rect">
            <a:avLst/>
          </a:prstGeom>
          <a:noFill/>
          <a:ln>
            <a:noFill/>
          </a:ln>
        </p:spPr>
      </p:pic>
      <p:pic>
        <p:nvPicPr>
          <p:cNvPr id="115" name="Google Shape;115;p15" descr="A picture containing outdoor, wooden, wood&#10;&#10;Description automatically generated"/>
          <p:cNvPicPr preferRelativeResize="0"/>
          <p:nvPr/>
        </p:nvPicPr>
        <p:blipFill rotWithShape="1">
          <a:blip r:embed="rId4">
            <a:alphaModFix/>
          </a:blip>
          <a:srcRect/>
          <a:stretch/>
        </p:blipFill>
        <p:spPr>
          <a:xfrm rot="10800000">
            <a:off x="6602635" y="2481501"/>
            <a:ext cx="3467331" cy="2600498"/>
          </a:xfrm>
          <a:prstGeom prst="rect">
            <a:avLst/>
          </a:prstGeom>
          <a:noFill/>
          <a:ln>
            <a:noFill/>
          </a:ln>
        </p:spPr>
      </p:pic>
      <p:sp>
        <p:nvSpPr>
          <p:cNvPr id="116" name="Google Shape;116;p15"/>
          <p:cNvSpPr txBox="1"/>
          <p:nvPr/>
        </p:nvSpPr>
        <p:spPr>
          <a:xfrm>
            <a:off x="3058335" y="2076439"/>
            <a:ext cx="1656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Front View</a:t>
            </a:r>
            <a:endParaRPr/>
          </a:p>
        </p:txBody>
      </p:sp>
      <p:sp>
        <p:nvSpPr>
          <p:cNvPr id="117" name="Google Shape;117;p15"/>
          <p:cNvSpPr txBox="1"/>
          <p:nvPr/>
        </p:nvSpPr>
        <p:spPr>
          <a:xfrm>
            <a:off x="7622546" y="2066331"/>
            <a:ext cx="20706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Top-Down View</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p:nvPr/>
        </p:nvSpPr>
        <p:spPr>
          <a:xfrm>
            <a:off x="471487" y="272277"/>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sng">
                <a:solidFill>
                  <a:schemeClr val="hlink"/>
                </a:solidFill>
                <a:latin typeface="Arial Black"/>
                <a:ea typeface="Arial Black"/>
                <a:cs typeface="Arial Black"/>
                <a:sym typeface="Arial Black"/>
                <a:hlinkClick r:id="" action="ppaction://hlinkshowjump?jump=nextslide"/>
              </a:rPr>
              <a:t>NEXT</a:t>
            </a:r>
            <a:endParaRPr sz="1800">
              <a:solidFill>
                <a:schemeClr val="lt1"/>
              </a:solidFill>
              <a:latin typeface="Calibri"/>
              <a:ea typeface="Calibri"/>
              <a:cs typeface="Calibri"/>
              <a:sym typeface="Calibri"/>
            </a:endParaRPr>
          </a:p>
        </p:txBody>
      </p:sp>
      <p:sp>
        <p:nvSpPr>
          <p:cNvPr id="123" name="Google Shape;123;p16"/>
          <p:cNvSpPr txBox="1">
            <a:spLocks noGrp="1"/>
          </p:cNvSpPr>
          <p:nvPr>
            <p:ph type="subTitle" idx="1"/>
          </p:nvPr>
        </p:nvSpPr>
        <p:spPr>
          <a:xfrm>
            <a:off x="1533339" y="883291"/>
            <a:ext cx="9182787" cy="14187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a:p>
            <a:pPr marL="457200" lvl="0" indent="-457200" algn="l" rtl="0">
              <a:lnSpc>
                <a:spcPct val="90000"/>
              </a:lnSpc>
              <a:spcBef>
                <a:spcPts val="1000"/>
              </a:spcBef>
              <a:spcAft>
                <a:spcPts val="0"/>
              </a:spcAft>
              <a:buClr>
                <a:schemeClr val="dk1"/>
              </a:buClr>
              <a:buSzPts val="2400"/>
              <a:buFont typeface="Calibri"/>
              <a:buAutoNum type="arabicPeriod" startAt="2"/>
            </a:pPr>
            <a:r>
              <a:rPr lang="en-US"/>
              <a:t>Place kindling in the middle of the “V” and under the grate.</a:t>
            </a:r>
            <a:endParaRPr/>
          </a:p>
          <a:p>
            <a:pPr marL="0" lvl="0" indent="0" algn="ctr" rtl="0">
              <a:lnSpc>
                <a:spcPct val="90000"/>
              </a:lnSpc>
              <a:spcBef>
                <a:spcPts val="1000"/>
              </a:spcBef>
              <a:spcAft>
                <a:spcPts val="0"/>
              </a:spcAft>
              <a:buClr>
                <a:schemeClr val="dk1"/>
              </a:buClr>
              <a:buSzPts val="2400"/>
              <a:buNone/>
            </a:pPr>
            <a:endParaRPr/>
          </a:p>
        </p:txBody>
      </p:sp>
      <p:sp>
        <p:nvSpPr>
          <p:cNvPr id="124" name="Google Shape;124;p16"/>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16"/>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126" name="Google Shape;126;p16"/>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6"/>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128" name="Google Shape;128;p16"/>
          <p:cNvSpPr txBox="1"/>
          <p:nvPr/>
        </p:nvSpPr>
        <p:spPr>
          <a:xfrm>
            <a:off x="991217" y="272277"/>
            <a:ext cx="106232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produce maximum heat to warm your room.</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9" name="Google Shape;129;p16" descr="A picture containing indoor, oven, fireplace, open&#10;&#10;Description automatically generated"/>
          <p:cNvPicPr preferRelativeResize="0"/>
          <p:nvPr/>
        </p:nvPicPr>
        <p:blipFill rotWithShape="1">
          <a:blip r:embed="rId3">
            <a:alphaModFix/>
          </a:blip>
          <a:srcRect/>
          <a:stretch/>
        </p:blipFill>
        <p:spPr>
          <a:xfrm>
            <a:off x="4090016" y="2289965"/>
            <a:ext cx="3926244" cy="2600499"/>
          </a:xfrm>
          <a:prstGeom prst="rect">
            <a:avLst/>
          </a:prstGeom>
          <a:noFill/>
          <a:ln>
            <a:noFill/>
          </a:ln>
        </p:spPr>
      </p:pic>
      <p:sp>
        <p:nvSpPr>
          <p:cNvPr id="130" name="Google Shape;130;p16"/>
          <p:cNvSpPr txBox="1"/>
          <p:nvPr/>
        </p:nvSpPr>
        <p:spPr>
          <a:xfrm>
            <a:off x="5474367" y="1879542"/>
            <a:ext cx="1656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Front View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7"/>
          <p:cNvSpPr/>
          <p:nvPr/>
        </p:nvSpPr>
        <p:spPr>
          <a:xfrm>
            <a:off x="471487" y="272277"/>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36" name="Google Shape;136;p17"/>
          <p:cNvSpPr txBox="1">
            <a:spLocks noGrp="1"/>
          </p:cNvSpPr>
          <p:nvPr>
            <p:ph type="subTitle" idx="1"/>
          </p:nvPr>
        </p:nvSpPr>
        <p:spPr>
          <a:xfrm>
            <a:off x="1533339" y="883291"/>
            <a:ext cx="9182787" cy="14187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a:p>
            <a:pPr marL="457200" lvl="0" indent="-457200" algn="l" rtl="0">
              <a:lnSpc>
                <a:spcPct val="90000"/>
              </a:lnSpc>
              <a:spcBef>
                <a:spcPts val="1000"/>
              </a:spcBef>
              <a:spcAft>
                <a:spcPts val="0"/>
              </a:spcAft>
              <a:buClr>
                <a:schemeClr val="dk1"/>
              </a:buClr>
              <a:buSzPts val="2400"/>
              <a:buFont typeface="Calibri"/>
              <a:buAutoNum type="arabicPeriod" startAt="3"/>
            </a:pPr>
            <a:r>
              <a:rPr lang="en-US"/>
              <a:t>Place three smaller piece of wood across the top of the “V”</a:t>
            </a:r>
            <a:endParaRPr/>
          </a:p>
          <a:p>
            <a:pPr marL="0" lvl="0" indent="0" algn="ctr" rtl="0">
              <a:lnSpc>
                <a:spcPct val="90000"/>
              </a:lnSpc>
              <a:spcBef>
                <a:spcPts val="1000"/>
              </a:spcBef>
              <a:spcAft>
                <a:spcPts val="0"/>
              </a:spcAft>
              <a:buClr>
                <a:schemeClr val="dk1"/>
              </a:buClr>
              <a:buSzPts val="2400"/>
              <a:buNone/>
            </a:pPr>
            <a:endParaRPr/>
          </a:p>
        </p:txBody>
      </p:sp>
      <p:sp>
        <p:nvSpPr>
          <p:cNvPr id="137" name="Google Shape;137;p17"/>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17"/>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139" name="Google Shape;139;p17"/>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17"/>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141" name="Google Shape;141;p17"/>
          <p:cNvSpPr txBox="1"/>
          <p:nvPr/>
        </p:nvSpPr>
        <p:spPr>
          <a:xfrm>
            <a:off x="991217" y="272277"/>
            <a:ext cx="106232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produce maximum heat to warm your room.</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2" name="Google Shape;142;p17" descr="A picture containing indoor, oven, appliance, bread&#10;&#10;Description automatically generated"/>
          <p:cNvPicPr preferRelativeResize="0"/>
          <p:nvPr/>
        </p:nvPicPr>
        <p:blipFill rotWithShape="1">
          <a:blip r:embed="rId3">
            <a:alphaModFix/>
          </a:blip>
          <a:srcRect/>
          <a:stretch/>
        </p:blipFill>
        <p:spPr>
          <a:xfrm>
            <a:off x="1723804" y="2352925"/>
            <a:ext cx="3926244" cy="2600499"/>
          </a:xfrm>
          <a:prstGeom prst="rect">
            <a:avLst/>
          </a:prstGeom>
          <a:noFill/>
          <a:ln>
            <a:noFill/>
          </a:ln>
        </p:spPr>
      </p:pic>
      <p:sp>
        <p:nvSpPr>
          <p:cNvPr id="143" name="Google Shape;143;p17"/>
          <p:cNvSpPr txBox="1"/>
          <p:nvPr/>
        </p:nvSpPr>
        <p:spPr>
          <a:xfrm>
            <a:off x="2858443" y="1953287"/>
            <a:ext cx="1656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Front View</a:t>
            </a:r>
            <a:endParaRPr/>
          </a:p>
        </p:txBody>
      </p:sp>
      <p:pic>
        <p:nvPicPr>
          <p:cNvPr id="144" name="Google Shape;144;p17" descr="A picture containing wooden, wood, outdoor, old&#10;&#10;Description automatically generated"/>
          <p:cNvPicPr preferRelativeResize="0"/>
          <p:nvPr/>
        </p:nvPicPr>
        <p:blipFill rotWithShape="1">
          <a:blip r:embed="rId4">
            <a:alphaModFix/>
          </a:blip>
          <a:srcRect/>
          <a:stretch/>
        </p:blipFill>
        <p:spPr>
          <a:xfrm rot="10800000">
            <a:off x="6998456" y="2302043"/>
            <a:ext cx="3469740" cy="2602305"/>
          </a:xfrm>
          <a:prstGeom prst="rect">
            <a:avLst/>
          </a:prstGeom>
          <a:noFill/>
          <a:ln>
            <a:noFill/>
          </a:ln>
        </p:spPr>
      </p:pic>
      <p:sp>
        <p:nvSpPr>
          <p:cNvPr id="145" name="Google Shape;145;p17"/>
          <p:cNvSpPr txBox="1"/>
          <p:nvPr/>
        </p:nvSpPr>
        <p:spPr>
          <a:xfrm>
            <a:off x="7966984" y="1932711"/>
            <a:ext cx="20706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Top-Down View</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18"/>
          <p:cNvSpPr txBox="1">
            <a:spLocks noGrp="1"/>
          </p:cNvSpPr>
          <p:nvPr>
            <p:ph type="subTitle" idx="1"/>
          </p:nvPr>
        </p:nvSpPr>
        <p:spPr>
          <a:xfrm>
            <a:off x="1533339" y="883290"/>
            <a:ext cx="6263439" cy="46092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400"/>
              <a:buNone/>
            </a:pPr>
            <a:r>
              <a:rPr lang="en-US" dirty="0"/>
              <a:t>Using the photos and a separate sheet of paper, write the steps for stacking wood for a fire that will burn for a long period of time.</a:t>
            </a:r>
            <a:endParaRPr dirty="0"/>
          </a:p>
          <a:p>
            <a:pPr marL="0" lvl="0" indent="0" algn="l" rtl="0">
              <a:lnSpc>
                <a:spcPct val="90000"/>
              </a:lnSpc>
              <a:spcBef>
                <a:spcPts val="100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400"/>
              <a:buNone/>
            </a:pPr>
            <a:r>
              <a:rPr lang="en-US" dirty="0"/>
              <a:t>Hint:</a:t>
            </a:r>
            <a:endParaRPr dirty="0"/>
          </a:p>
          <a:p>
            <a:pPr marL="0" lvl="0" indent="0" algn="l" rtl="0">
              <a:lnSpc>
                <a:spcPct val="90000"/>
              </a:lnSpc>
              <a:spcBef>
                <a:spcPts val="1000"/>
              </a:spcBef>
              <a:spcAft>
                <a:spcPts val="0"/>
              </a:spcAft>
              <a:buClr>
                <a:schemeClr val="dk1"/>
              </a:buClr>
              <a:buSzPts val="2400"/>
              <a:buNone/>
            </a:pPr>
            <a:r>
              <a:rPr lang="en-US" dirty="0"/>
              <a:t>The heat will push out toward the room from the center of the “V” causing the room to warm quickly.</a:t>
            </a:r>
            <a:endParaRPr dirty="0"/>
          </a:p>
          <a:p>
            <a:pPr marL="0" lvl="0" indent="0" algn="ctr" rtl="0">
              <a:lnSpc>
                <a:spcPct val="90000"/>
              </a:lnSpc>
              <a:spcBef>
                <a:spcPts val="1000"/>
              </a:spcBef>
              <a:spcAft>
                <a:spcPts val="0"/>
              </a:spcAft>
              <a:buClr>
                <a:schemeClr val="dk1"/>
              </a:buClr>
              <a:buSzPts val="2400"/>
              <a:buNone/>
            </a:pPr>
            <a:endParaRPr dirty="0"/>
          </a:p>
        </p:txBody>
      </p:sp>
      <p:sp>
        <p:nvSpPr>
          <p:cNvPr id="150" name="Google Shape;150;p18"/>
          <p:cNvSpPr/>
          <p:nvPr/>
        </p:nvSpPr>
        <p:spPr>
          <a:xfrm>
            <a:off x="373750" y="224151"/>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2" name="Google Shape;152;p18"/>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18"/>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154" name="Google Shape;154;p18"/>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18"/>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156" name="Google Shape;156;p18"/>
          <p:cNvSpPr txBox="1"/>
          <p:nvPr/>
        </p:nvSpPr>
        <p:spPr>
          <a:xfrm>
            <a:off x="784366" y="358471"/>
            <a:ext cx="10623267" cy="12311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produce maximum heat to warm your room</a:t>
            </a:r>
            <a:r>
              <a:rPr lang="en-US" sz="3200" b="1">
                <a:solidFill>
                  <a:schemeClr val="dk1"/>
                </a:solidFill>
                <a:latin typeface="Calibri"/>
                <a:ea typeface="Calibri"/>
                <a:cs typeface="Calibri"/>
                <a:sym typeface="Calibri"/>
              </a:rPr>
              <a:t>.</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7" name="Google Shape;157;p18" descr="A picture containing indoor, kitchen appliance, oven, appliance&#10;&#10;Description automatically generated"/>
          <p:cNvPicPr preferRelativeResize="0"/>
          <p:nvPr/>
        </p:nvPicPr>
        <p:blipFill rotWithShape="1">
          <a:blip r:embed="rId3">
            <a:alphaModFix/>
          </a:blip>
          <a:srcRect/>
          <a:stretch/>
        </p:blipFill>
        <p:spPr>
          <a:xfrm>
            <a:off x="8379460" y="1011934"/>
            <a:ext cx="1837115" cy="1216791"/>
          </a:xfrm>
          <a:prstGeom prst="rect">
            <a:avLst/>
          </a:prstGeom>
          <a:noFill/>
          <a:ln>
            <a:noFill/>
          </a:ln>
        </p:spPr>
      </p:pic>
      <p:pic>
        <p:nvPicPr>
          <p:cNvPr id="158" name="Google Shape;158;p18" descr="A picture containing indoor, oven, fireplace, open&#10;&#10;Description automatically generated"/>
          <p:cNvPicPr preferRelativeResize="0"/>
          <p:nvPr/>
        </p:nvPicPr>
        <p:blipFill rotWithShape="1">
          <a:blip r:embed="rId4">
            <a:alphaModFix/>
          </a:blip>
          <a:srcRect/>
          <a:stretch/>
        </p:blipFill>
        <p:spPr>
          <a:xfrm>
            <a:off x="8379458" y="2370246"/>
            <a:ext cx="1837116" cy="1216791"/>
          </a:xfrm>
          <a:prstGeom prst="rect">
            <a:avLst/>
          </a:prstGeom>
          <a:noFill/>
          <a:ln>
            <a:noFill/>
          </a:ln>
        </p:spPr>
      </p:pic>
      <p:pic>
        <p:nvPicPr>
          <p:cNvPr id="159" name="Google Shape;159;p18" descr="A picture containing indoor, oven, appliance, bread&#10;&#10;Description automatically generated"/>
          <p:cNvPicPr preferRelativeResize="0"/>
          <p:nvPr/>
        </p:nvPicPr>
        <p:blipFill rotWithShape="1">
          <a:blip r:embed="rId5">
            <a:alphaModFix/>
          </a:blip>
          <a:srcRect/>
          <a:stretch/>
        </p:blipFill>
        <p:spPr>
          <a:xfrm>
            <a:off x="8379458" y="3803943"/>
            <a:ext cx="1837116" cy="1216791"/>
          </a:xfrm>
          <a:prstGeom prst="rect">
            <a:avLst/>
          </a:prstGeom>
          <a:noFill/>
          <a:ln>
            <a:noFill/>
          </a:ln>
        </p:spPr>
      </p:pic>
      <p:sp>
        <p:nvSpPr>
          <p:cNvPr id="160" name="Google Shape;160;p18">
            <a:hlinkClick r:id="rId6" action="ppaction://hlinksldjump"/>
          </p:cNvPr>
          <p:cNvSpPr/>
          <p:nvPr/>
        </p:nvSpPr>
        <p:spPr>
          <a:xfrm>
            <a:off x="4580021" y="4346965"/>
            <a:ext cx="2259150" cy="1347537"/>
          </a:xfrm>
          <a:prstGeom prst="rect">
            <a:avLst/>
          </a:prstGeom>
          <a:solidFill>
            <a:schemeClr val="lt1"/>
          </a:solid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7CAAC"/>
                </a:solidFill>
                <a:latin typeface="Calibri"/>
                <a:ea typeface="Calibri"/>
                <a:cs typeface="Calibri"/>
                <a:sym typeface="Calibri"/>
              </a:rPr>
              <a:t>Click Here For </a:t>
            </a:r>
            <a:endParaRPr/>
          </a:p>
          <a:p>
            <a:pPr marL="0" marR="0" lvl="0" indent="0" algn="ctr" rtl="0">
              <a:spcBef>
                <a:spcPts val="0"/>
              </a:spcBef>
              <a:spcAft>
                <a:spcPts val="0"/>
              </a:spcAft>
              <a:buNone/>
            </a:pPr>
            <a:r>
              <a:rPr lang="en-US" sz="1800" b="1" u="sng">
                <a:solidFill>
                  <a:schemeClr val="hlink"/>
                </a:solidFill>
                <a:latin typeface="Calibri"/>
                <a:ea typeface="Calibri"/>
                <a:cs typeface="Calibri"/>
                <a:sym typeface="Calibri"/>
                <a:hlinkClick r:id="rId6" action="ppaction://hlinksldjump"/>
              </a:rPr>
              <a:t>Comparison</a:t>
            </a:r>
            <a:endParaRPr sz="1800" b="1">
              <a:solidFill>
                <a:srgbClr val="F7CAAC"/>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19"/>
          <p:cNvSpPr txBox="1">
            <a:spLocks noGrp="1"/>
          </p:cNvSpPr>
          <p:nvPr>
            <p:ph type="subTitle" idx="1"/>
          </p:nvPr>
        </p:nvSpPr>
        <p:spPr>
          <a:xfrm>
            <a:off x="1575788" y="736782"/>
            <a:ext cx="6215694" cy="49810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two large pieces of wood parallel across the fire grate about two inches apart.</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three smaller pieces of wood perpendicular across the top of the two larger cut logs.</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Place kindling on top of the smaller pieces of wood and under the fire grate.</a:t>
            </a:r>
            <a:endParaRPr dirty="0"/>
          </a:p>
          <a:p>
            <a:pPr marL="457200" lvl="0" indent="-457200" algn="l" rtl="0">
              <a:lnSpc>
                <a:spcPct val="90000"/>
              </a:lnSpc>
              <a:spcBef>
                <a:spcPts val="1000"/>
              </a:spcBef>
              <a:spcAft>
                <a:spcPts val="0"/>
              </a:spcAft>
              <a:buClr>
                <a:schemeClr val="dk1"/>
              </a:buClr>
              <a:buSzPts val="2400"/>
              <a:buFont typeface="Calibri"/>
              <a:buAutoNum type="arabicPeriod"/>
            </a:pPr>
            <a:r>
              <a:rPr lang="en-US" dirty="0"/>
              <a:t>When fire has ignited, continue to add wood to the fire alternating parallel formation.</a:t>
            </a:r>
            <a:endParaRPr dirty="0"/>
          </a:p>
          <a:p>
            <a:pPr marL="0" lvl="0" indent="0" algn="l" rtl="0">
              <a:lnSpc>
                <a:spcPct val="90000"/>
              </a:lnSpc>
              <a:spcBef>
                <a:spcPts val="1000"/>
              </a:spcBef>
              <a:spcAft>
                <a:spcPts val="0"/>
              </a:spcAft>
              <a:buClr>
                <a:schemeClr val="dk1"/>
              </a:buClr>
              <a:buSzPts val="2400"/>
              <a:buNone/>
            </a:pPr>
            <a:r>
              <a:rPr lang="en-US" dirty="0"/>
              <a:t>The fire will burn from the top down causing the fire to burn longer.</a:t>
            </a:r>
            <a:endParaRPr dirty="0"/>
          </a:p>
          <a:p>
            <a:pPr marL="0" lvl="0" indent="0" algn="ctr" rtl="0">
              <a:lnSpc>
                <a:spcPct val="90000"/>
              </a:lnSpc>
              <a:spcBef>
                <a:spcPts val="1000"/>
              </a:spcBef>
              <a:spcAft>
                <a:spcPts val="0"/>
              </a:spcAft>
              <a:buClr>
                <a:schemeClr val="dk1"/>
              </a:buClr>
              <a:buSzPts val="2400"/>
              <a:buNone/>
            </a:pPr>
            <a:endParaRPr dirty="0"/>
          </a:p>
        </p:txBody>
      </p:sp>
      <p:sp>
        <p:nvSpPr>
          <p:cNvPr id="165" name="Google Shape;165;p19"/>
          <p:cNvSpPr/>
          <p:nvPr/>
        </p:nvSpPr>
        <p:spPr>
          <a:xfrm>
            <a:off x="348414" y="191858"/>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Black"/>
              <a:ea typeface="Arial Black"/>
              <a:cs typeface="Arial Black"/>
              <a:sym typeface="Arial Black"/>
            </a:endParaRPr>
          </a:p>
        </p:txBody>
      </p:sp>
      <p:sp>
        <p:nvSpPr>
          <p:cNvPr id="167" name="Google Shape;167;p19"/>
          <p:cNvSpPr/>
          <p:nvPr/>
        </p:nvSpPr>
        <p:spPr>
          <a:xfrm>
            <a:off x="8002191" y="5071635"/>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19"/>
          <p:cNvSpPr txBox="1"/>
          <p:nvPr/>
        </p:nvSpPr>
        <p:spPr>
          <a:xfrm>
            <a:off x="7896836" y="5239112"/>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169" name="Google Shape;169;p19"/>
          <p:cNvSpPr/>
          <p:nvPr/>
        </p:nvSpPr>
        <p:spPr>
          <a:xfrm rot="10800000">
            <a:off x="999799" y="511048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19"/>
          <p:cNvSpPr txBox="1"/>
          <p:nvPr/>
        </p:nvSpPr>
        <p:spPr>
          <a:xfrm>
            <a:off x="1111718" y="528993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171" name="Google Shape;171;p19"/>
          <p:cNvSpPr txBox="1"/>
          <p:nvPr/>
        </p:nvSpPr>
        <p:spPr>
          <a:xfrm>
            <a:off x="745958" y="414642"/>
            <a:ext cx="1004647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burn for a long period of time.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2" name="Google Shape;172;p19" descr="A picture containing indoor, fireplace, building, oven&#10;&#10;Description automatically generated"/>
          <p:cNvPicPr preferRelativeResize="0"/>
          <p:nvPr/>
        </p:nvPicPr>
        <p:blipFill rotWithShape="1">
          <a:blip r:embed="rId3">
            <a:alphaModFix/>
          </a:blip>
          <a:srcRect/>
          <a:stretch/>
        </p:blipFill>
        <p:spPr>
          <a:xfrm>
            <a:off x="8530322" y="986729"/>
            <a:ext cx="1878935" cy="1244489"/>
          </a:xfrm>
          <a:prstGeom prst="rect">
            <a:avLst/>
          </a:prstGeom>
          <a:noFill/>
          <a:ln>
            <a:noFill/>
          </a:ln>
        </p:spPr>
      </p:pic>
      <p:pic>
        <p:nvPicPr>
          <p:cNvPr id="173" name="Google Shape;173;p19" descr="A picture containing indoor, oven, fireplace, door&#10;&#10;Description automatically generated"/>
          <p:cNvPicPr preferRelativeResize="0"/>
          <p:nvPr/>
        </p:nvPicPr>
        <p:blipFill rotWithShape="1">
          <a:blip r:embed="rId4">
            <a:alphaModFix/>
          </a:blip>
          <a:srcRect/>
          <a:stretch/>
        </p:blipFill>
        <p:spPr>
          <a:xfrm>
            <a:off x="8553882" y="2328404"/>
            <a:ext cx="1855375" cy="1228885"/>
          </a:xfrm>
          <a:prstGeom prst="rect">
            <a:avLst/>
          </a:prstGeom>
          <a:noFill/>
          <a:ln>
            <a:noFill/>
          </a:ln>
        </p:spPr>
      </p:pic>
      <p:pic>
        <p:nvPicPr>
          <p:cNvPr id="174" name="Google Shape;174;p19" descr="A picture containing indoor, oven, open, fireplace&#10;&#10;Description automatically generated"/>
          <p:cNvPicPr preferRelativeResize="0"/>
          <p:nvPr/>
        </p:nvPicPr>
        <p:blipFill rotWithShape="1">
          <a:blip r:embed="rId5">
            <a:alphaModFix/>
          </a:blip>
          <a:srcRect/>
          <a:stretch/>
        </p:blipFill>
        <p:spPr>
          <a:xfrm>
            <a:off x="8553882" y="3692217"/>
            <a:ext cx="1878935" cy="124448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0"/>
          <p:cNvSpPr/>
          <p:nvPr/>
        </p:nvSpPr>
        <p:spPr>
          <a:xfrm>
            <a:off x="471487" y="196792"/>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80" name="Google Shape;180;p20"/>
          <p:cNvSpPr txBox="1">
            <a:spLocks noGrp="1"/>
          </p:cNvSpPr>
          <p:nvPr>
            <p:ph type="subTitle" idx="1"/>
          </p:nvPr>
        </p:nvSpPr>
        <p:spPr>
          <a:xfrm>
            <a:off x="1533339" y="883291"/>
            <a:ext cx="9182787" cy="14187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a:p>
            <a:pPr marL="457200" lvl="0" indent="-457200" algn="l" rtl="0">
              <a:lnSpc>
                <a:spcPct val="90000"/>
              </a:lnSpc>
              <a:spcBef>
                <a:spcPts val="1000"/>
              </a:spcBef>
              <a:spcAft>
                <a:spcPts val="0"/>
              </a:spcAft>
              <a:buClr>
                <a:schemeClr val="dk1"/>
              </a:buClr>
              <a:buSzPts val="2400"/>
              <a:buFont typeface="Calibri"/>
              <a:buAutoNum type="arabicPeriod"/>
            </a:pPr>
            <a:r>
              <a:rPr lang="en-US"/>
              <a:t>Place two large pieces of wood parallel across the fire grate about two inches apart.</a:t>
            </a:r>
            <a:endParaRPr/>
          </a:p>
          <a:p>
            <a:pPr marL="0" lvl="0" indent="0" algn="ctr" rtl="0">
              <a:lnSpc>
                <a:spcPct val="90000"/>
              </a:lnSpc>
              <a:spcBef>
                <a:spcPts val="1000"/>
              </a:spcBef>
              <a:spcAft>
                <a:spcPts val="0"/>
              </a:spcAft>
              <a:buClr>
                <a:schemeClr val="dk1"/>
              </a:buClr>
              <a:buSzPts val="2400"/>
              <a:buNone/>
            </a:pPr>
            <a:endParaRPr/>
          </a:p>
        </p:txBody>
      </p:sp>
      <p:sp>
        <p:nvSpPr>
          <p:cNvPr id="181" name="Google Shape;181;p20"/>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20"/>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183" name="Google Shape;183;p20"/>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20"/>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185" name="Google Shape;185;p20"/>
          <p:cNvSpPr txBox="1"/>
          <p:nvPr/>
        </p:nvSpPr>
        <p:spPr>
          <a:xfrm>
            <a:off x="991217" y="272277"/>
            <a:ext cx="106232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burn for a long period of time.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6" name="Google Shape;186;p20" descr="A picture containing indoor, fireplace, building, oven&#10;&#10;Description automatically generated"/>
          <p:cNvPicPr preferRelativeResize="0"/>
          <p:nvPr/>
        </p:nvPicPr>
        <p:blipFill rotWithShape="1">
          <a:blip r:embed="rId3">
            <a:alphaModFix/>
          </a:blip>
          <a:srcRect/>
          <a:stretch/>
        </p:blipFill>
        <p:spPr>
          <a:xfrm>
            <a:off x="1859234" y="2517229"/>
            <a:ext cx="3916380" cy="2593965"/>
          </a:xfrm>
          <a:prstGeom prst="rect">
            <a:avLst/>
          </a:prstGeom>
          <a:noFill/>
          <a:ln>
            <a:noFill/>
          </a:ln>
        </p:spPr>
      </p:pic>
      <p:pic>
        <p:nvPicPr>
          <p:cNvPr id="187" name="Google Shape;187;p20" descr="A picture containing wooden, outdoor, wood, trunk&#10;&#10;Description automatically generated"/>
          <p:cNvPicPr preferRelativeResize="0"/>
          <p:nvPr/>
        </p:nvPicPr>
        <p:blipFill rotWithShape="1">
          <a:blip r:embed="rId4">
            <a:alphaModFix/>
          </a:blip>
          <a:srcRect/>
          <a:stretch/>
        </p:blipFill>
        <p:spPr>
          <a:xfrm>
            <a:off x="6568440" y="2505563"/>
            <a:ext cx="3506259" cy="2629694"/>
          </a:xfrm>
          <a:prstGeom prst="rect">
            <a:avLst/>
          </a:prstGeom>
          <a:noFill/>
          <a:ln>
            <a:noFill/>
          </a:ln>
        </p:spPr>
      </p:pic>
      <p:sp>
        <p:nvSpPr>
          <p:cNvPr id="188" name="Google Shape;188;p20"/>
          <p:cNvSpPr txBox="1"/>
          <p:nvPr/>
        </p:nvSpPr>
        <p:spPr>
          <a:xfrm>
            <a:off x="3058335" y="2076439"/>
            <a:ext cx="1656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Front View</a:t>
            </a:r>
            <a:endParaRPr/>
          </a:p>
        </p:txBody>
      </p:sp>
      <p:sp>
        <p:nvSpPr>
          <p:cNvPr id="189" name="Google Shape;189;p20"/>
          <p:cNvSpPr txBox="1"/>
          <p:nvPr/>
        </p:nvSpPr>
        <p:spPr>
          <a:xfrm>
            <a:off x="7622546" y="2066331"/>
            <a:ext cx="20706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Top-Down View</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1"/>
          <p:cNvSpPr/>
          <p:nvPr/>
        </p:nvSpPr>
        <p:spPr>
          <a:xfrm>
            <a:off x="378108" y="272277"/>
            <a:ext cx="11249025" cy="6153150"/>
          </a:xfrm>
          <a:prstGeom prst="rect">
            <a:avLst/>
          </a:prstGeom>
          <a:solidFill>
            <a:schemeClr val="lt1">
              <a:alpha val="0"/>
            </a:schemeClr>
          </a:solid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5" name="Google Shape;195;p21"/>
          <p:cNvSpPr txBox="1">
            <a:spLocks noGrp="1"/>
          </p:cNvSpPr>
          <p:nvPr>
            <p:ph type="subTitle" idx="1"/>
          </p:nvPr>
        </p:nvSpPr>
        <p:spPr>
          <a:xfrm>
            <a:off x="1533339" y="883291"/>
            <a:ext cx="9182787" cy="141875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a:p>
          <a:p>
            <a:pPr marL="457200" lvl="0" indent="-457200" algn="l" rtl="0">
              <a:lnSpc>
                <a:spcPct val="90000"/>
              </a:lnSpc>
              <a:spcBef>
                <a:spcPts val="1000"/>
              </a:spcBef>
              <a:spcAft>
                <a:spcPts val="0"/>
              </a:spcAft>
              <a:buClr>
                <a:schemeClr val="dk1"/>
              </a:buClr>
              <a:buSzPts val="2400"/>
              <a:buFont typeface="Calibri"/>
              <a:buAutoNum type="arabicPeriod" startAt="2"/>
            </a:pPr>
            <a:r>
              <a:rPr lang="en-US"/>
              <a:t>Place three smaller pieces of wood perpendicular across the top of the two larger cut logs.</a:t>
            </a:r>
            <a:endParaRPr/>
          </a:p>
          <a:p>
            <a:pPr marL="0" lvl="0" indent="0" algn="ctr" rtl="0">
              <a:lnSpc>
                <a:spcPct val="90000"/>
              </a:lnSpc>
              <a:spcBef>
                <a:spcPts val="1000"/>
              </a:spcBef>
              <a:spcAft>
                <a:spcPts val="0"/>
              </a:spcAft>
              <a:buClr>
                <a:schemeClr val="dk1"/>
              </a:buClr>
              <a:buSzPts val="2400"/>
              <a:buNone/>
            </a:pPr>
            <a:endParaRPr/>
          </a:p>
        </p:txBody>
      </p:sp>
      <p:sp>
        <p:nvSpPr>
          <p:cNvPr id="196" name="Google Shape;196;p21"/>
          <p:cNvSpPr/>
          <p:nvPr/>
        </p:nvSpPr>
        <p:spPr>
          <a:xfrm>
            <a:off x="8379460" y="502167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21"/>
          <p:cNvSpPr txBox="1"/>
          <p:nvPr/>
        </p:nvSpPr>
        <p:spPr>
          <a:xfrm>
            <a:off x="8245372" y="520112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nextslide"/>
              </a:rPr>
              <a:t>NEXT</a:t>
            </a:r>
            <a:endParaRPr sz="4000">
              <a:solidFill>
                <a:schemeClr val="dk1"/>
              </a:solidFill>
              <a:latin typeface="Arial Black"/>
              <a:ea typeface="Arial Black"/>
              <a:cs typeface="Arial Black"/>
              <a:sym typeface="Arial Black"/>
            </a:endParaRPr>
          </a:p>
        </p:txBody>
      </p:sp>
      <p:sp>
        <p:nvSpPr>
          <p:cNvPr id="198" name="Google Shape;198;p21"/>
          <p:cNvSpPr/>
          <p:nvPr/>
        </p:nvSpPr>
        <p:spPr>
          <a:xfrm rot="10800000">
            <a:off x="991218" y="4974000"/>
            <a:ext cx="2895600" cy="1066800"/>
          </a:xfrm>
          <a:prstGeom prst="rightArrow">
            <a:avLst>
              <a:gd name="adj1" fmla="val 50000"/>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21"/>
          <p:cNvSpPr txBox="1"/>
          <p:nvPr/>
        </p:nvSpPr>
        <p:spPr>
          <a:xfrm>
            <a:off x="1229343" y="5153457"/>
            <a:ext cx="28956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u="sng">
                <a:solidFill>
                  <a:schemeClr val="hlink"/>
                </a:solidFill>
                <a:latin typeface="Arial Black"/>
                <a:ea typeface="Arial Black"/>
                <a:cs typeface="Arial Black"/>
                <a:sym typeface="Arial Black"/>
                <a:hlinkClick r:id="" action="ppaction://hlinkshowjump?jump=previousslide"/>
              </a:rPr>
              <a:t>BACK</a:t>
            </a:r>
            <a:endParaRPr sz="4000">
              <a:solidFill>
                <a:schemeClr val="dk1"/>
              </a:solidFill>
              <a:latin typeface="Arial Black"/>
              <a:ea typeface="Arial Black"/>
              <a:cs typeface="Arial Black"/>
              <a:sym typeface="Arial Black"/>
            </a:endParaRPr>
          </a:p>
        </p:txBody>
      </p:sp>
      <p:sp>
        <p:nvSpPr>
          <p:cNvPr id="200" name="Google Shape;200;p21"/>
          <p:cNvSpPr txBox="1"/>
          <p:nvPr/>
        </p:nvSpPr>
        <p:spPr>
          <a:xfrm>
            <a:off x="991217" y="272277"/>
            <a:ext cx="1062326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Here are the steps for how to stack wood for a fire that will burn for a long period of time.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1" name="Google Shape;201;p21" descr="A picture containing indoor, oven, fireplace, door&#10;&#10;Description automatically generated"/>
          <p:cNvPicPr preferRelativeResize="0"/>
          <p:nvPr/>
        </p:nvPicPr>
        <p:blipFill rotWithShape="1">
          <a:blip r:embed="rId3">
            <a:alphaModFix/>
          </a:blip>
          <a:srcRect/>
          <a:stretch/>
        </p:blipFill>
        <p:spPr>
          <a:xfrm>
            <a:off x="1859234" y="2533271"/>
            <a:ext cx="3916380" cy="2593967"/>
          </a:xfrm>
          <a:prstGeom prst="rect">
            <a:avLst/>
          </a:prstGeom>
          <a:noFill/>
          <a:ln>
            <a:noFill/>
          </a:ln>
        </p:spPr>
      </p:pic>
      <p:pic>
        <p:nvPicPr>
          <p:cNvPr id="202" name="Google Shape;202;p21" descr="A picture containing outdoor, tree, wooden, trunk&#10;&#10;Description automatically generated"/>
          <p:cNvPicPr preferRelativeResize="0"/>
          <p:nvPr/>
        </p:nvPicPr>
        <p:blipFill rotWithShape="1">
          <a:blip r:embed="rId4">
            <a:alphaModFix/>
          </a:blip>
          <a:srcRect/>
          <a:stretch/>
        </p:blipFill>
        <p:spPr>
          <a:xfrm>
            <a:off x="6559287" y="2515406"/>
            <a:ext cx="3506259" cy="2629695"/>
          </a:xfrm>
          <a:prstGeom prst="rect">
            <a:avLst/>
          </a:prstGeom>
          <a:noFill/>
          <a:ln>
            <a:noFill/>
          </a:ln>
        </p:spPr>
      </p:pic>
      <p:sp>
        <p:nvSpPr>
          <p:cNvPr id="203" name="Google Shape;203;p21"/>
          <p:cNvSpPr txBox="1"/>
          <p:nvPr/>
        </p:nvSpPr>
        <p:spPr>
          <a:xfrm>
            <a:off x="3058335" y="2076439"/>
            <a:ext cx="1656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Front View</a:t>
            </a:r>
            <a:endParaRPr/>
          </a:p>
        </p:txBody>
      </p:sp>
      <p:sp>
        <p:nvSpPr>
          <p:cNvPr id="204" name="Google Shape;204;p21"/>
          <p:cNvSpPr txBox="1"/>
          <p:nvPr/>
        </p:nvSpPr>
        <p:spPr>
          <a:xfrm>
            <a:off x="7622546" y="2066331"/>
            <a:ext cx="20706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accent2"/>
                </a:solidFill>
                <a:latin typeface="Calibri"/>
                <a:ea typeface="Calibri"/>
                <a:cs typeface="Calibri"/>
                <a:sym typeface="Calibri"/>
              </a:rPr>
              <a:t>Top-Down View</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3A7963936C524485DDF8DD167D973D" ma:contentTypeVersion="4" ma:contentTypeDescription="Create a new document." ma:contentTypeScope="" ma:versionID="b94f295f51bf0fc6c9e2e1c5fb5ce425">
  <xsd:schema xmlns:xsd="http://www.w3.org/2001/XMLSchema" xmlns:xs="http://www.w3.org/2001/XMLSchema" xmlns:p="http://schemas.microsoft.com/office/2006/metadata/properties" xmlns:ns3="71ebcdd9-39de-46ce-b940-bfcc329c1642" targetNamespace="http://schemas.microsoft.com/office/2006/metadata/properties" ma:root="true" ma:fieldsID="434ad809b95d1ffe9a05837ccf7d34b9" ns3:_="">
    <xsd:import namespace="71ebcdd9-39de-46ce-b940-bfcc329c164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ebcdd9-39de-46ce-b940-bfcc329c16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9F2A7D-7713-429E-B87A-B26AB3D6CF2D}">
  <ds:schemaRefs>
    <ds:schemaRef ds:uri="http://schemas.microsoft.com/sharepoint/v3/contenttype/forms"/>
  </ds:schemaRefs>
</ds:datastoreItem>
</file>

<file path=customXml/itemProps2.xml><?xml version="1.0" encoding="utf-8"?>
<ds:datastoreItem xmlns:ds="http://schemas.openxmlformats.org/officeDocument/2006/customXml" ds:itemID="{9F5AE628-9C12-421E-9CEB-8E82800343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ebcdd9-39de-46ce-b940-bfcc329c16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D4D1E7-74BF-4517-9E19-1E8EFF83B1F8}">
  <ds:schemaRef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71ebcdd9-39de-46ce-b940-bfcc329c1642"/>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TotalTime>
  <Words>1470</Words>
  <Application>Microsoft Office PowerPoint</Application>
  <PresentationFormat>Widescreen</PresentationFormat>
  <Paragraphs>170</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Stacking Wood for Maximum Heat, Longest Burning time, and Ambiance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Stacking Wood for Maximum Heat, Longest Burning time, and Ambiance</dc:title>
  <cp:lastModifiedBy>Rhonda Goldman</cp:lastModifiedBy>
  <cp:revision>4</cp:revision>
  <dcterms:modified xsi:type="dcterms:W3CDTF">2021-03-26T03:52:42Z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0x010100873A7963936C524485DDF8DD167D973D</vt:lpwstr>
  </property>
</Properties>
</file>